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sldIdLst>
    <p:sldId id="256" r:id="rId2"/>
    <p:sldId id="258" r:id="rId3"/>
    <p:sldId id="257"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50"/>
  </p:normalViewPr>
  <p:slideViewPr>
    <p:cSldViewPr snapToGrid="0">
      <p:cViewPr varScale="1">
        <p:scale>
          <a:sx n="120" d="100"/>
          <a:sy n="120" d="100"/>
        </p:scale>
        <p:origin x="256" y="-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GB"/>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0265310E-A61B-ED4E-B40E-D6186C7C672E}" type="datetimeFigureOut">
              <a:rPr lang="en-IE" smtClean="0"/>
              <a:t>07/11/2023</a:t>
            </a:fld>
            <a:endParaRPr lang="en-IE"/>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IE"/>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CFB6CC63-9BE6-4846-8682-4708CCA4F168}" type="slidenum">
              <a:rPr lang="en-IE" smtClean="0"/>
              <a:t>‹#›</a:t>
            </a:fld>
            <a:endParaRPr lang="en-IE"/>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759950892"/>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0265310E-A61B-ED4E-B40E-D6186C7C672E}" type="datetimeFigureOut">
              <a:rPr lang="en-IE" smtClean="0"/>
              <a:t>07/11/2023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CFB6CC63-9BE6-4846-8682-4708CCA4F168}" type="slidenum">
              <a:rPr lang="en-IE" smtClean="0"/>
              <a:t>‹#›</a:t>
            </a:fld>
            <a:endParaRPr lang="en-IE"/>
          </a:p>
        </p:txBody>
      </p:sp>
    </p:spTree>
    <p:extLst>
      <p:ext uri="{BB962C8B-B14F-4D97-AF65-F5344CB8AC3E}">
        <p14:creationId xmlns:p14="http://schemas.microsoft.com/office/powerpoint/2010/main" val="1476665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0265310E-A61B-ED4E-B40E-D6186C7C672E}" type="datetimeFigureOut">
              <a:rPr lang="en-IE" smtClean="0"/>
              <a:t>07/11/2023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CFB6CC63-9BE6-4846-8682-4708CCA4F168}" type="slidenum">
              <a:rPr lang="en-IE" smtClean="0"/>
              <a:t>‹#›</a:t>
            </a:fld>
            <a:endParaRPr lang="en-IE"/>
          </a:p>
        </p:txBody>
      </p:sp>
    </p:spTree>
    <p:extLst>
      <p:ext uri="{BB962C8B-B14F-4D97-AF65-F5344CB8AC3E}">
        <p14:creationId xmlns:p14="http://schemas.microsoft.com/office/powerpoint/2010/main" val="20540985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0265310E-A61B-ED4E-B40E-D6186C7C672E}" type="datetimeFigureOut">
              <a:rPr lang="en-IE" smtClean="0"/>
              <a:t>07/11/2023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CFB6CC63-9BE6-4846-8682-4708CCA4F168}" type="slidenum">
              <a:rPr lang="en-IE" smtClean="0"/>
              <a:t>‹#›</a:t>
            </a:fld>
            <a:endParaRPr lang="en-IE"/>
          </a:p>
        </p:txBody>
      </p:sp>
    </p:spTree>
    <p:extLst>
      <p:ext uri="{BB962C8B-B14F-4D97-AF65-F5344CB8AC3E}">
        <p14:creationId xmlns:p14="http://schemas.microsoft.com/office/powerpoint/2010/main" val="4189206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0265310E-A61B-ED4E-B40E-D6186C7C672E}" type="datetimeFigureOut">
              <a:rPr lang="en-IE" smtClean="0"/>
              <a:t>07/11/2023</a:t>
            </a:fld>
            <a:endParaRPr lang="en-IE"/>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IE"/>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CFB6CC63-9BE6-4846-8682-4708CCA4F168}" type="slidenum">
              <a:rPr lang="en-IE" smtClean="0"/>
              <a:t>‹#›</a:t>
            </a:fld>
            <a:endParaRPr lang="en-IE"/>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47641669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GB"/>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0265310E-A61B-ED4E-B40E-D6186C7C672E}" type="datetimeFigureOut">
              <a:rPr lang="en-IE" smtClean="0"/>
              <a:t>07/11/2023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CFB6CC63-9BE6-4846-8682-4708CCA4F168}" type="slidenum">
              <a:rPr lang="en-IE" smtClean="0"/>
              <a:t>‹#›</a:t>
            </a:fld>
            <a:endParaRPr lang="en-IE"/>
          </a:p>
        </p:txBody>
      </p:sp>
    </p:spTree>
    <p:extLst>
      <p:ext uri="{BB962C8B-B14F-4D97-AF65-F5344CB8AC3E}">
        <p14:creationId xmlns:p14="http://schemas.microsoft.com/office/powerpoint/2010/main" val="3090295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0265310E-A61B-ED4E-B40E-D6186C7C672E}" type="datetimeFigureOut">
              <a:rPr lang="en-IE" smtClean="0"/>
              <a:t>07/11/2023</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CFB6CC63-9BE6-4846-8682-4708CCA4F168}" type="slidenum">
              <a:rPr lang="en-IE" smtClean="0"/>
              <a:t>‹#›</a:t>
            </a:fld>
            <a:endParaRPr lang="en-IE"/>
          </a:p>
        </p:txBody>
      </p:sp>
    </p:spTree>
    <p:extLst>
      <p:ext uri="{BB962C8B-B14F-4D97-AF65-F5344CB8AC3E}">
        <p14:creationId xmlns:p14="http://schemas.microsoft.com/office/powerpoint/2010/main" val="2901768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0265310E-A61B-ED4E-B40E-D6186C7C672E}" type="datetimeFigureOut">
              <a:rPr lang="en-IE" smtClean="0"/>
              <a:t>07/11/2023</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CFB6CC63-9BE6-4846-8682-4708CCA4F168}" type="slidenum">
              <a:rPr lang="en-IE" smtClean="0"/>
              <a:t>‹#›</a:t>
            </a:fld>
            <a:endParaRPr lang="en-IE"/>
          </a:p>
        </p:txBody>
      </p:sp>
    </p:spTree>
    <p:extLst>
      <p:ext uri="{BB962C8B-B14F-4D97-AF65-F5344CB8AC3E}">
        <p14:creationId xmlns:p14="http://schemas.microsoft.com/office/powerpoint/2010/main" val="1671446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65310E-A61B-ED4E-B40E-D6186C7C672E}" type="datetimeFigureOut">
              <a:rPr lang="en-IE" smtClean="0"/>
              <a:t>07/11/2023</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CFB6CC63-9BE6-4846-8682-4708CCA4F168}" type="slidenum">
              <a:rPr lang="en-IE" smtClean="0"/>
              <a:t>‹#›</a:t>
            </a:fld>
            <a:endParaRPr lang="en-IE"/>
          </a:p>
        </p:txBody>
      </p:sp>
    </p:spTree>
    <p:extLst>
      <p:ext uri="{BB962C8B-B14F-4D97-AF65-F5344CB8AC3E}">
        <p14:creationId xmlns:p14="http://schemas.microsoft.com/office/powerpoint/2010/main" val="2919218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GB"/>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0265310E-A61B-ED4E-B40E-D6186C7C672E}" type="datetimeFigureOut">
              <a:rPr lang="en-IE" smtClean="0"/>
              <a:t>07/11/2023</a:t>
            </a:fld>
            <a:endParaRPr lang="en-IE"/>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IE"/>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CFB6CC63-9BE6-4846-8682-4708CCA4F168}" type="slidenum">
              <a:rPr lang="en-IE" smtClean="0"/>
              <a:t>‹#›</a:t>
            </a:fld>
            <a:endParaRPr lang="en-IE"/>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248368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GB"/>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0265310E-A61B-ED4E-B40E-D6186C7C672E}" type="datetimeFigureOut">
              <a:rPr lang="en-IE" smtClean="0"/>
              <a:t>07/11/2023</a:t>
            </a:fld>
            <a:endParaRPr lang="en-IE"/>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IE"/>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CFB6CC63-9BE6-4846-8682-4708CCA4F168}" type="slidenum">
              <a:rPr lang="en-IE" smtClean="0"/>
              <a:t>‹#›</a:t>
            </a:fld>
            <a:endParaRPr lang="en-IE"/>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86462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0265310E-A61B-ED4E-B40E-D6186C7C672E}" type="datetimeFigureOut">
              <a:rPr lang="en-IE" smtClean="0"/>
              <a:t>07/11/2023</a:t>
            </a:fld>
            <a:endParaRPr lang="en-IE"/>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IE"/>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CFB6CC63-9BE6-4846-8682-4708CCA4F168}" type="slidenum">
              <a:rPr lang="en-IE" smtClean="0"/>
              <a:t>‹#›</a:t>
            </a:fld>
            <a:endParaRPr lang="en-IE"/>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0045491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5DA90-405A-DA9F-B430-0D8C8CD09AA6}"/>
              </a:ext>
            </a:extLst>
          </p:cNvPr>
          <p:cNvSpPr>
            <a:spLocks noGrp="1"/>
          </p:cNvSpPr>
          <p:nvPr>
            <p:ph type="ctrTitle"/>
          </p:nvPr>
        </p:nvSpPr>
        <p:spPr/>
        <p:txBody>
          <a:bodyPr/>
          <a:lstStyle/>
          <a:p>
            <a:r>
              <a:rPr lang="en-IE" sz="2000" dirty="0">
                <a:effectLst/>
                <a:latin typeface="ArialNarrow" panose="020B0604020202020204" pitchFamily="34" charset="0"/>
              </a:rPr>
              <a:t>The Digital Services Act and Vulnerability: How Vulnerability is Defined by Digital Regulations in the EU </a:t>
            </a:r>
            <a:br>
              <a:rPr lang="en-IE" dirty="0"/>
            </a:br>
            <a:endParaRPr lang="en-IE" dirty="0"/>
          </a:p>
        </p:txBody>
      </p:sp>
      <p:sp>
        <p:nvSpPr>
          <p:cNvPr id="3" name="Subtitle 2">
            <a:extLst>
              <a:ext uri="{FF2B5EF4-FFF2-40B4-BE49-F238E27FC236}">
                <a16:creationId xmlns:a16="http://schemas.microsoft.com/office/drawing/2014/main" id="{6DB41A62-E357-F3F3-7E22-2D5E4FDCB557}"/>
              </a:ext>
            </a:extLst>
          </p:cNvPr>
          <p:cNvSpPr>
            <a:spLocks noGrp="1"/>
          </p:cNvSpPr>
          <p:nvPr>
            <p:ph type="subTitle" idx="1"/>
          </p:nvPr>
        </p:nvSpPr>
        <p:spPr/>
        <p:txBody>
          <a:bodyPr>
            <a:normAutofit/>
          </a:bodyPr>
          <a:lstStyle/>
          <a:p>
            <a:r>
              <a:rPr lang="en-IE" sz="1800" dirty="0">
                <a:latin typeface="Arial Narrow" panose="020B0604020202020204" pitchFamily="34" charset="0"/>
                <a:cs typeface="Arial Narrow" panose="020B0604020202020204" pitchFamily="34" charset="0"/>
              </a:rPr>
              <a:t>Dr Ruhi Anand and Bryan Bird</a:t>
            </a:r>
          </a:p>
          <a:p>
            <a:r>
              <a:rPr lang="en-IE" sz="1800" dirty="0">
                <a:latin typeface="Arial Narrow" panose="020B0604020202020204" pitchFamily="34" charset="0"/>
                <a:cs typeface="Arial Narrow" panose="020B0604020202020204" pitchFamily="34" charset="0"/>
              </a:rPr>
              <a:t> (2023) 41(9) </a:t>
            </a:r>
            <a:r>
              <a:rPr lang="en-IE" sz="1800" i="1" dirty="0">
                <a:latin typeface="Arial Narrow" panose="020B0604020202020204" pitchFamily="34" charset="0"/>
                <a:cs typeface="Arial Narrow" panose="020B0604020202020204" pitchFamily="34" charset="0"/>
              </a:rPr>
              <a:t>Irish Law Times 135.</a:t>
            </a:r>
            <a:endParaRPr lang="en-IE" sz="1800"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3949200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76A92-0500-3B18-A4A9-AFEA5077A9C3}"/>
              </a:ext>
            </a:extLst>
          </p:cNvPr>
          <p:cNvSpPr>
            <a:spLocks noGrp="1"/>
          </p:cNvSpPr>
          <p:nvPr>
            <p:ph type="title"/>
          </p:nvPr>
        </p:nvSpPr>
        <p:spPr/>
        <p:txBody>
          <a:bodyPr/>
          <a:lstStyle/>
          <a:p>
            <a:r>
              <a:rPr lang="en-IE" dirty="0">
                <a:latin typeface="Arial Narrow" panose="020B0604020202020204" pitchFamily="34" charset="0"/>
                <a:cs typeface="Arial Narrow" panose="020B0604020202020204" pitchFamily="34" charset="0"/>
              </a:rPr>
              <a:t>Key objectives</a:t>
            </a:r>
          </a:p>
        </p:txBody>
      </p:sp>
      <p:sp>
        <p:nvSpPr>
          <p:cNvPr id="3" name="Content Placeholder 2">
            <a:extLst>
              <a:ext uri="{FF2B5EF4-FFF2-40B4-BE49-F238E27FC236}">
                <a16:creationId xmlns:a16="http://schemas.microsoft.com/office/drawing/2014/main" id="{627FB6F1-EF7F-472F-3295-5D2AF592A05E}"/>
              </a:ext>
            </a:extLst>
          </p:cNvPr>
          <p:cNvSpPr>
            <a:spLocks noGrp="1"/>
          </p:cNvSpPr>
          <p:nvPr>
            <p:ph idx="1"/>
          </p:nvPr>
        </p:nvSpPr>
        <p:spPr/>
        <p:txBody>
          <a:bodyPr/>
          <a:lstStyle/>
          <a:p>
            <a:pPr marL="457200" indent="-457200">
              <a:buFont typeface="+mj-lt"/>
              <a:buAutoNum type="arabicPeriod"/>
            </a:pPr>
            <a:r>
              <a:rPr lang="en-IE" dirty="0">
                <a:latin typeface="Arial Narrow" panose="020B0604020202020204" pitchFamily="34" charset="0"/>
                <a:cs typeface="Arial Narrow" panose="020B0604020202020204" pitchFamily="34" charset="0"/>
              </a:rPr>
              <a:t>Discuss the key definitions adopted for ‘vulnerability’ in the sphere of EU legislation.</a:t>
            </a:r>
          </a:p>
          <a:p>
            <a:pPr marL="457200" indent="-457200">
              <a:buFont typeface="+mj-lt"/>
              <a:buAutoNum type="arabicPeriod"/>
            </a:pPr>
            <a:r>
              <a:rPr lang="en-IE" dirty="0">
                <a:latin typeface="Arial Narrow" panose="020B0604020202020204" pitchFamily="34" charset="0"/>
                <a:cs typeface="Arial Narrow" panose="020B0604020202020204" pitchFamily="34" charset="0"/>
              </a:rPr>
              <a:t>Discuss the Digital Services Act (DSA).</a:t>
            </a:r>
          </a:p>
          <a:p>
            <a:pPr marL="457200" indent="-457200">
              <a:buFont typeface="+mj-lt"/>
              <a:buAutoNum type="arabicPeriod"/>
            </a:pPr>
            <a:r>
              <a:rPr lang="en-IE" dirty="0">
                <a:latin typeface="Arial Narrow" panose="020B0604020202020204" pitchFamily="34" charset="0"/>
                <a:cs typeface="Arial Narrow" panose="020B0604020202020204" pitchFamily="34" charset="0"/>
              </a:rPr>
              <a:t>Discuss the net of protection afforded by the GDPR and the approach for defining ‘vulnerable groups’ within it.</a:t>
            </a:r>
          </a:p>
          <a:p>
            <a:pPr marL="457200" indent="-457200">
              <a:buFont typeface="+mj-lt"/>
              <a:buAutoNum type="arabicPeriod"/>
            </a:pPr>
            <a:r>
              <a:rPr lang="en-IE" dirty="0">
                <a:latin typeface="Arial Narrow" panose="020B0604020202020204" pitchFamily="34" charset="0"/>
                <a:cs typeface="Arial Narrow" panose="020B0604020202020204" pitchFamily="34" charset="0"/>
              </a:rPr>
              <a:t>Discuss the approach for defining ‘vulnerable groups’ that may be adopted by the DSA.</a:t>
            </a:r>
          </a:p>
          <a:p>
            <a:pPr marL="457200" indent="-457200">
              <a:buFont typeface="+mj-lt"/>
              <a:buAutoNum type="arabicPeriod"/>
            </a:pPr>
            <a:r>
              <a:rPr lang="en-IE" dirty="0">
                <a:latin typeface="Arial Narrow" panose="020B0604020202020204" pitchFamily="34" charset="0"/>
                <a:cs typeface="Arial Narrow" panose="020B0604020202020204" pitchFamily="34" charset="0"/>
              </a:rPr>
              <a:t>Finally, discuss whether a more nuanced approach may be needed to mitigate the lacuna in the safety nets afforded. </a:t>
            </a:r>
          </a:p>
          <a:p>
            <a:pPr marL="0" indent="0">
              <a:buNone/>
            </a:pPr>
            <a:endParaRPr lang="en-IE"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3299971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93D6B-7257-2666-1DFB-BE29744DC11C}"/>
              </a:ext>
            </a:extLst>
          </p:cNvPr>
          <p:cNvSpPr>
            <a:spLocks noGrp="1"/>
          </p:cNvSpPr>
          <p:nvPr>
            <p:ph type="title"/>
          </p:nvPr>
        </p:nvSpPr>
        <p:spPr>
          <a:xfrm>
            <a:off x="1371600" y="685800"/>
            <a:ext cx="9601200" cy="781493"/>
          </a:xfrm>
        </p:spPr>
        <p:txBody>
          <a:bodyPr>
            <a:normAutofit/>
          </a:bodyPr>
          <a:lstStyle/>
          <a:p>
            <a:r>
              <a:rPr lang="en-IE" sz="3200" dirty="0">
                <a:latin typeface="Arial Narrow" panose="020B0604020202020204" pitchFamily="34" charset="0"/>
                <a:cs typeface="Arial Narrow" panose="020B0604020202020204" pitchFamily="34" charset="0"/>
              </a:rPr>
              <a:t>Introduction</a:t>
            </a:r>
          </a:p>
        </p:txBody>
      </p:sp>
      <p:sp>
        <p:nvSpPr>
          <p:cNvPr id="3" name="Content Placeholder 2">
            <a:extLst>
              <a:ext uri="{FF2B5EF4-FFF2-40B4-BE49-F238E27FC236}">
                <a16:creationId xmlns:a16="http://schemas.microsoft.com/office/drawing/2014/main" id="{BFC91BA6-E7AF-336D-0FFE-82470B8EEF4A}"/>
              </a:ext>
            </a:extLst>
          </p:cNvPr>
          <p:cNvSpPr>
            <a:spLocks noGrp="1"/>
          </p:cNvSpPr>
          <p:nvPr>
            <p:ph idx="1"/>
          </p:nvPr>
        </p:nvSpPr>
        <p:spPr>
          <a:xfrm>
            <a:off x="1371600" y="1371600"/>
            <a:ext cx="9601200" cy="4495800"/>
          </a:xfrm>
        </p:spPr>
        <p:txBody>
          <a:bodyPr/>
          <a:lstStyle/>
          <a:p>
            <a:r>
              <a:rPr lang="en-IE" sz="1800" dirty="0">
                <a:latin typeface="ArialNarrow" panose="020B0604020202020204" pitchFamily="34" charset="0"/>
              </a:rPr>
              <a:t>T</a:t>
            </a:r>
            <a:r>
              <a:rPr lang="en-IE" sz="1800" dirty="0">
                <a:effectLst/>
                <a:latin typeface="ArialNarrow" panose="020B0604020202020204" pitchFamily="34" charset="0"/>
              </a:rPr>
              <a:t>here is a general global consensus achieved towards incorporating special protections for “vulnerable groups”.</a:t>
            </a:r>
          </a:p>
          <a:p>
            <a:r>
              <a:rPr lang="en-IE" sz="1800" dirty="0">
                <a:effectLst/>
                <a:latin typeface="ArialNarrow" panose="020B0604020202020204" pitchFamily="34" charset="0"/>
              </a:rPr>
              <a:t>The term vulnerability finds its roots in the Latin word </a:t>
            </a:r>
            <a:r>
              <a:rPr lang="en-IE" sz="1800" i="1" dirty="0" err="1">
                <a:effectLst/>
                <a:latin typeface="ArialNarrow" panose="020B0604020202020204" pitchFamily="34" charset="0"/>
              </a:rPr>
              <a:t>vulnus</a:t>
            </a:r>
            <a:r>
              <a:rPr lang="en-IE" sz="1800" i="1" dirty="0">
                <a:effectLst/>
                <a:latin typeface="ArialNarrow" panose="020B0604020202020204" pitchFamily="34" charset="0"/>
              </a:rPr>
              <a:t> </a:t>
            </a:r>
            <a:r>
              <a:rPr lang="en-IE" sz="1800" dirty="0">
                <a:effectLst/>
                <a:latin typeface="ArialNarrow" panose="020B0604020202020204" pitchFamily="34" charset="0"/>
              </a:rPr>
              <a:t>which means wound and has been defined loosely along similar lines. Some of the earlier abstractions of the term were associated with harm and fragility. </a:t>
            </a:r>
            <a:endParaRPr lang="en-IE" dirty="0"/>
          </a:p>
          <a:p>
            <a:r>
              <a:rPr lang="en-IE" sz="1800" dirty="0">
                <a:effectLst/>
                <a:latin typeface="ArialNarrow" panose="020B0604020202020204" pitchFamily="34" charset="0"/>
              </a:rPr>
              <a:t>the concept of vulnerability goes beyond “susceptibility” to harm implying that the level of harm that may be caused cannot be fixed. It applies more to the possibility of harm as opposed to factual harm. </a:t>
            </a:r>
            <a:endParaRPr lang="en-IE" dirty="0"/>
          </a:p>
          <a:p>
            <a:r>
              <a:rPr lang="en-IE" sz="1800" dirty="0">
                <a:latin typeface="Arial Narrow" panose="020B0604020202020204" pitchFamily="34" charset="0"/>
                <a:cs typeface="Arial Narrow" panose="020B0604020202020204" pitchFamily="34" charset="0"/>
              </a:rPr>
              <a:t>Vulnerable to positive impels?</a:t>
            </a:r>
          </a:p>
          <a:p>
            <a:r>
              <a:rPr lang="en-IE" sz="1800" dirty="0">
                <a:latin typeface="ArialNarrow" panose="020B0604020202020204" pitchFamily="34" charset="0"/>
              </a:rPr>
              <a:t>V</a:t>
            </a:r>
            <a:r>
              <a:rPr lang="en-IE" sz="1800" dirty="0">
                <a:effectLst/>
                <a:latin typeface="ArialNarrow" panose="020B0604020202020204" pitchFamily="34" charset="0"/>
              </a:rPr>
              <a:t>ulnerability has become a means for addressing inequities in society, such as economic disparities, and social disparages. </a:t>
            </a:r>
          </a:p>
          <a:p>
            <a:r>
              <a:rPr lang="en-IE" sz="1800" dirty="0">
                <a:latin typeface="ArialNarrow" panose="020B0604020202020204" pitchFamily="34" charset="0"/>
              </a:rPr>
              <a:t>Two key definitions: Pluralistic and Universalistic</a:t>
            </a:r>
            <a:endParaRPr lang="en-IE" sz="1600" dirty="0"/>
          </a:p>
          <a:p>
            <a:endParaRPr lang="en-IE" sz="1800" dirty="0">
              <a:latin typeface="Arial Narrow" panose="020B0604020202020204" pitchFamily="34" charset="0"/>
              <a:cs typeface="Arial Narrow" panose="020B0604020202020204" pitchFamily="34" charset="0"/>
            </a:endParaRPr>
          </a:p>
          <a:p>
            <a:endParaRPr lang="en-IE" dirty="0"/>
          </a:p>
        </p:txBody>
      </p:sp>
    </p:spTree>
    <p:extLst>
      <p:ext uri="{BB962C8B-B14F-4D97-AF65-F5344CB8AC3E}">
        <p14:creationId xmlns:p14="http://schemas.microsoft.com/office/powerpoint/2010/main" val="500016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90C43-4A9A-9C7B-308A-2E6C1D92D8D3}"/>
              </a:ext>
            </a:extLst>
          </p:cNvPr>
          <p:cNvSpPr>
            <a:spLocks noGrp="1"/>
          </p:cNvSpPr>
          <p:nvPr>
            <p:ph type="title"/>
          </p:nvPr>
        </p:nvSpPr>
        <p:spPr>
          <a:xfrm>
            <a:off x="1371600" y="685800"/>
            <a:ext cx="9601200" cy="887819"/>
          </a:xfrm>
        </p:spPr>
        <p:txBody>
          <a:bodyPr>
            <a:normAutofit/>
          </a:bodyPr>
          <a:lstStyle/>
          <a:p>
            <a:r>
              <a:rPr lang="en-IE" sz="2000" dirty="0">
                <a:latin typeface="Arial Narrow" panose="020B0604020202020204" pitchFamily="34" charset="0"/>
                <a:cs typeface="Arial Narrow" panose="020B0604020202020204" pitchFamily="34" charset="0"/>
              </a:rPr>
              <a:t>Digital Services Act: An Overview</a:t>
            </a:r>
          </a:p>
        </p:txBody>
      </p:sp>
      <p:sp>
        <p:nvSpPr>
          <p:cNvPr id="3" name="Content Placeholder 2">
            <a:extLst>
              <a:ext uri="{FF2B5EF4-FFF2-40B4-BE49-F238E27FC236}">
                <a16:creationId xmlns:a16="http://schemas.microsoft.com/office/drawing/2014/main" id="{1FC1BA1D-4630-0737-D257-FD1A3314361C}"/>
              </a:ext>
            </a:extLst>
          </p:cNvPr>
          <p:cNvSpPr>
            <a:spLocks noGrp="1"/>
          </p:cNvSpPr>
          <p:nvPr>
            <p:ph idx="1"/>
          </p:nvPr>
        </p:nvSpPr>
        <p:spPr>
          <a:xfrm>
            <a:off x="1295400" y="1775638"/>
            <a:ext cx="9601200" cy="4634023"/>
          </a:xfrm>
        </p:spPr>
        <p:txBody>
          <a:bodyPr/>
          <a:lstStyle/>
          <a:p>
            <a:r>
              <a:rPr lang="en-IE" dirty="0">
                <a:latin typeface="Arial Narrow" panose="020B0604020202020204" pitchFamily="34" charset="0"/>
                <a:cs typeface="Arial Narrow" panose="020B0604020202020204" pitchFamily="34" charset="0"/>
              </a:rPr>
              <a:t>The DSA will be directly enforceable on 1 January 2024.</a:t>
            </a:r>
          </a:p>
          <a:p>
            <a:r>
              <a:rPr lang="en-IE" dirty="0">
                <a:effectLst/>
                <a:latin typeface="Arial Narrow" panose="020B0604020202020204" pitchFamily="34" charset="0"/>
                <a:cs typeface="Arial Narrow" panose="020B0604020202020204" pitchFamily="34" charset="0"/>
              </a:rPr>
              <a:t>According to the Commission’s reports, the DSA’s aims are twofold, first, it seeks to create safer digital spaces and protect the fundamental rights of service users. Secondly, it aims to create a fairer and more competitive market for digital services </a:t>
            </a:r>
            <a:endParaRPr lang="en-IE" dirty="0">
              <a:latin typeface="Arial Narrow" panose="020B0604020202020204" pitchFamily="34" charset="0"/>
              <a:cs typeface="Arial Narrow" panose="020B0604020202020204" pitchFamily="34" charset="0"/>
            </a:endParaRPr>
          </a:p>
          <a:p>
            <a:r>
              <a:rPr lang="en-IE" dirty="0">
                <a:latin typeface="Arial Narrow" panose="020B0604020202020204" pitchFamily="34" charset="0"/>
                <a:ea typeface="Calibri" panose="020F0502020204030204" pitchFamily="34" charset="0"/>
                <a:cs typeface="Arial Narrow" panose="020B0604020202020204" pitchFamily="34" charset="0"/>
              </a:rPr>
              <a:t>Th</a:t>
            </a:r>
            <a:r>
              <a:rPr lang="en-IE" dirty="0">
                <a:effectLst/>
                <a:latin typeface="Arial Narrow" panose="020B0604020202020204" pitchFamily="34" charset="0"/>
                <a:ea typeface="Calibri" panose="020F0502020204030204" pitchFamily="34" charset="0"/>
                <a:cs typeface="Arial Narrow" panose="020B0604020202020204" pitchFamily="34" charset="0"/>
              </a:rPr>
              <a:t>e DSA has placed a focus on the management of illegal content by digital services providers.</a:t>
            </a:r>
          </a:p>
          <a:p>
            <a:r>
              <a:rPr lang="en-IE" dirty="0">
                <a:effectLst/>
                <a:latin typeface="Arial Narrow" panose="020B0604020202020204" pitchFamily="34" charset="0"/>
                <a:cs typeface="Arial Narrow" panose="020B0604020202020204" pitchFamily="34" charset="0"/>
              </a:rPr>
              <a:t>To monitor these processes and ensure the application of the DSA as a whole, a new board, namely the European Board for Digital Services, will be set up. </a:t>
            </a:r>
            <a:endParaRPr lang="en-IE" dirty="0">
              <a:latin typeface="Arial Narrow" panose="020B0604020202020204" pitchFamily="34" charset="0"/>
              <a:cs typeface="Arial Narrow" panose="020B0604020202020204" pitchFamily="34" charset="0"/>
            </a:endParaRPr>
          </a:p>
          <a:p>
            <a:r>
              <a:rPr lang="en-IE" dirty="0">
                <a:effectLst/>
                <a:latin typeface="Arial Narrow" panose="020B0604020202020204" pitchFamily="34" charset="0"/>
                <a:cs typeface="Arial Narrow" panose="020B0604020202020204" pitchFamily="34" charset="0"/>
              </a:rPr>
              <a:t>At an intrinsic level, the DSA seeks to implement traditional legal provisions in digital spaces. </a:t>
            </a:r>
            <a:endParaRPr lang="en-IE" dirty="0">
              <a:latin typeface="Arial Narrow" panose="020B0604020202020204" pitchFamily="34" charset="0"/>
              <a:cs typeface="Arial Narrow" panose="020B0604020202020204" pitchFamily="34" charset="0"/>
            </a:endParaRPr>
          </a:p>
          <a:p>
            <a:pPr marL="0" indent="0">
              <a:buNone/>
            </a:pPr>
            <a:endParaRPr lang="en-IE"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28683664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90C43-4A9A-9C7B-308A-2E6C1D92D8D3}"/>
              </a:ext>
            </a:extLst>
          </p:cNvPr>
          <p:cNvSpPr>
            <a:spLocks noGrp="1"/>
          </p:cNvSpPr>
          <p:nvPr>
            <p:ph type="title"/>
          </p:nvPr>
        </p:nvSpPr>
        <p:spPr>
          <a:xfrm>
            <a:off x="1371600" y="685800"/>
            <a:ext cx="9601200" cy="887819"/>
          </a:xfrm>
        </p:spPr>
        <p:txBody>
          <a:bodyPr>
            <a:normAutofit/>
          </a:bodyPr>
          <a:lstStyle/>
          <a:p>
            <a:r>
              <a:rPr lang="en-IE" sz="2000" dirty="0">
                <a:latin typeface="Arial Narrow" panose="020B0604020202020204" pitchFamily="34" charset="0"/>
                <a:cs typeface="Arial Narrow" panose="020B0604020202020204" pitchFamily="34" charset="0"/>
              </a:rPr>
              <a:t>GDPR and Vulnerability</a:t>
            </a:r>
          </a:p>
        </p:txBody>
      </p:sp>
      <p:sp>
        <p:nvSpPr>
          <p:cNvPr id="3" name="Content Placeholder 2">
            <a:extLst>
              <a:ext uri="{FF2B5EF4-FFF2-40B4-BE49-F238E27FC236}">
                <a16:creationId xmlns:a16="http://schemas.microsoft.com/office/drawing/2014/main" id="{1FC1BA1D-4630-0737-D257-FD1A3314361C}"/>
              </a:ext>
            </a:extLst>
          </p:cNvPr>
          <p:cNvSpPr>
            <a:spLocks noGrp="1"/>
          </p:cNvSpPr>
          <p:nvPr>
            <p:ph idx="1"/>
          </p:nvPr>
        </p:nvSpPr>
        <p:spPr>
          <a:xfrm>
            <a:off x="1371600" y="1233377"/>
            <a:ext cx="9601200" cy="4634023"/>
          </a:xfrm>
        </p:spPr>
        <p:txBody>
          <a:bodyPr/>
          <a:lstStyle/>
          <a:p>
            <a:r>
              <a:rPr lang="en-IE" sz="1800" dirty="0">
                <a:effectLst/>
                <a:latin typeface="ArialNarrow" panose="020B0604020202020204" pitchFamily="34" charset="0"/>
                <a:ea typeface="Calibri" panose="020F0502020204030204" pitchFamily="34" charset="0"/>
                <a:cs typeface="Times New Roman" panose="02020603050405020304" pitchFamily="18" charset="0"/>
              </a:rPr>
              <a:t>Although, the European Union’s GDPR astutely recognised the need to protect individuals against the changing modalities of human interactions in digital spaces.</a:t>
            </a:r>
          </a:p>
          <a:p>
            <a:r>
              <a:rPr lang="en-IE" sz="1800" dirty="0">
                <a:effectLst/>
                <a:latin typeface="ArialNarrow" panose="020B0604020202020204" pitchFamily="34" charset="0"/>
                <a:ea typeface="Times New Roman" panose="02020603050405020304" pitchFamily="18" charset="0"/>
              </a:rPr>
              <a:t>When applying the universalistic approach to the GDPR would mean that all individuals in society are vulnerable to data and privacy violations, and the GDPR acts as a protective barrier. </a:t>
            </a:r>
            <a:endParaRPr lang="en-IE" sz="1800" dirty="0">
              <a:effectLst/>
              <a:latin typeface="Times New Roman" panose="02020603050405020304" pitchFamily="18" charset="0"/>
              <a:ea typeface="Times New Roman" panose="02020603050405020304" pitchFamily="18" charset="0"/>
            </a:endParaRPr>
          </a:p>
          <a:p>
            <a:r>
              <a:rPr lang="en-IE" sz="1800" dirty="0">
                <a:effectLst/>
                <a:latin typeface="ArialNarrow" panose="020B0604020202020204" pitchFamily="34" charset="0"/>
              </a:rPr>
              <a:t>However, it is crucial to reiterate that different individuals are vulnerable in different ways, which makes a blanket definition of vulnerability insufficient. </a:t>
            </a:r>
            <a:endParaRPr lang="en-IE" dirty="0"/>
          </a:p>
          <a:p>
            <a:r>
              <a:rPr lang="en-IE" sz="1800" dirty="0">
                <a:effectLst/>
                <a:latin typeface="ArialNarrow" panose="020B0604020202020204" pitchFamily="34" charset="0"/>
                <a:ea typeface="Times New Roman" panose="02020603050405020304" pitchFamily="18" charset="0"/>
              </a:rPr>
              <a:t>The GDPR makes no detailed references to vulnerable individuals and arguably a similar outlook has been adopted by the EU legislation in general. </a:t>
            </a:r>
            <a:endParaRPr lang="en-IE" sz="1800" dirty="0">
              <a:effectLst/>
              <a:latin typeface="Times New Roman" panose="02020603050405020304" pitchFamily="18" charset="0"/>
              <a:ea typeface="Times New Roman" panose="02020603050405020304" pitchFamily="18" charset="0"/>
            </a:endParaRPr>
          </a:p>
          <a:p>
            <a:r>
              <a:rPr lang="en-IE" sz="1800" dirty="0">
                <a:effectLst/>
                <a:latin typeface="ArialNarrow" panose="020B0604020202020204" pitchFamily="34" charset="0"/>
              </a:rPr>
              <a:t>Experience with data-driven technologies spells that while these technologies are beneficial in preventing certain harms from occurring, they equally have the potential for causing both physical and psychological harm. Therefore, it is crucial to factor in the level of vulnerability to which an individual data subject may be susceptible. </a:t>
            </a:r>
            <a:endParaRPr lang="en-IE" dirty="0"/>
          </a:p>
          <a:p>
            <a:r>
              <a:rPr lang="en-IE" dirty="0">
                <a:effectLst/>
              </a:rPr>
              <a:t> </a:t>
            </a:r>
            <a:r>
              <a:rPr lang="en-IE" sz="1800" dirty="0">
                <a:effectLst/>
                <a:latin typeface="ArialNarrow" panose="020B0604020202020204" pitchFamily="34" charset="0"/>
              </a:rPr>
              <a:t>a broader perspective should be adopted when defining vulnerability. In this broad perspective, close attention is paid to the EU law as well as the jurisprudence of the European Court of Human Rights </a:t>
            </a:r>
            <a:endParaRPr lang="en-IE" dirty="0"/>
          </a:p>
          <a:p>
            <a:endParaRPr lang="en-IE"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1476294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90C43-4A9A-9C7B-308A-2E6C1D92D8D3}"/>
              </a:ext>
            </a:extLst>
          </p:cNvPr>
          <p:cNvSpPr>
            <a:spLocks noGrp="1"/>
          </p:cNvSpPr>
          <p:nvPr>
            <p:ph type="title"/>
          </p:nvPr>
        </p:nvSpPr>
        <p:spPr>
          <a:xfrm>
            <a:off x="1371600" y="685800"/>
            <a:ext cx="9601200" cy="887819"/>
          </a:xfrm>
        </p:spPr>
        <p:txBody>
          <a:bodyPr>
            <a:normAutofit/>
          </a:bodyPr>
          <a:lstStyle/>
          <a:p>
            <a:r>
              <a:rPr lang="en-IE" sz="2000" dirty="0">
                <a:latin typeface="Arial Narrow" panose="020B0604020202020204" pitchFamily="34" charset="0"/>
                <a:cs typeface="Arial Narrow" panose="020B0604020202020204" pitchFamily="34" charset="0"/>
              </a:rPr>
              <a:t>DSA and Vulnerability</a:t>
            </a:r>
          </a:p>
        </p:txBody>
      </p:sp>
      <p:sp>
        <p:nvSpPr>
          <p:cNvPr id="3" name="Content Placeholder 2">
            <a:extLst>
              <a:ext uri="{FF2B5EF4-FFF2-40B4-BE49-F238E27FC236}">
                <a16:creationId xmlns:a16="http://schemas.microsoft.com/office/drawing/2014/main" id="{1FC1BA1D-4630-0737-D257-FD1A3314361C}"/>
              </a:ext>
            </a:extLst>
          </p:cNvPr>
          <p:cNvSpPr>
            <a:spLocks noGrp="1"/>
          </p:cNvSpPr>
          <p:nvPr>
            <p:ph idx="1"/>
          </p:nvPr>
        </p:nvSpPr>
        <p:spPr>
          <a:xfrm>
            <a:off x="1371600" y="1233377"/>
            <a:ext cx="9601200" cy="4634023"/>
          </a:xfrm>
        </p:spPr>
        <p:txBody>
          <a:bodyPr/>
          <a:lstStyle/>
          <a:p>
            <a:r>
              <a:rPr lang="en-IE" sz="1800" dirty="0">
                <a:latin typeface="ArialNarrow" panose="020B0604020202020204" pitchFamily="34" charset="0"/>
              </a:rPr>
              <a:t>T</a:t>
            </a:r>
            <a:r>
              <a:rPr lang="en-IE" sz="1800" dirty="0">
                <a:effectLst/>
                <a:latin typeface="ArialNarrow" panose="020B0604020202020204" pitchFamily="34" charset="0"/>
              </a:rPr>
              <a:t>he definition for vulnerable groups that will be adopted by the DSA will align with the universalistic approach of the GDPR. </a:t>
            </a:r>
          </a:p>
          <a:p>
            <a:r>
              <a:rPr lang="en-IE" sz="1800" dirty="0">
                <a:effectLst/>
                <a:latin typeface="ArialNarrow" panose="020B0604020202020204" pitchFamily="34" charset="0"/>
              </a:rPr>
              <a:t>The adoption of the universal approach for defining vulnerability is an ongoing trend in digital regulation at the European Union level. </a:t>
            </a:r>
          </a:p>
          <a:p>
            <a:r>
              <a:rPr lang="en-IE" sz="1800" dirty="0">
                <a:effectLst/>
                <a:latin typeface="ArialNarrow" panose="020B0604020202020204" pitchFamily="34" charset="0"/>
              </a:rPr>
              <a:t>The DSA, as a whole, builds on and brings cohesion to the existing European digital regulations. </a:t>
            </a:r>
          </a:p>
          <a:p>
            <a:r>
              <a:rPr lang="en-IE" sz="1800" dirty="0">
                <a:effectLst/>
                <a:latin typeface="ArialNarrow" panose="020B0604020202020204" pitchFamily="34" charset="0"/>
              </a:rPr>
              <a:t>Within this framework, vulnerable groups, and individual users’ fundamental rights specifically, are addressed in various ways. The targeting of illegal content and visibility of individuals’ data including the right to appeal decisions made by platforms, and greater transparency of service providers and their operations, all contribute towards protecting vulnerable individuals and reducing the potential for harm. </a:t>
            </a:r>
          </a:p>
          <a:p>
            <a:r>
              <a:rPr lang="en-IE" sz="1800" dirty="0">
                <a:effectLst/>
                <a:latin typeface="ArialNarrow" panose="020B0604020202020204" pitchFamily="34" charset="0"/>
              </a:rPr>
              <a:t>However, as discussed earlier such an approach incorporates a universalistic definition of vulnerability that has been inherited from previous regulations. </a:t>
            </a:r>
            <a:endParaRPr lang="en-IE" sz="1600" dirty="0"/>
          </a:p>
          <a:p>
            <a:r>
              <a:rPr lang="en-IE" sz="1800" dirty="0">
                <a:latin typeface="ArialNarrow" panose="020B0604020202020204" pitchFamily="34" charset="0"/>
              </a:rPr>
              <a:t>T</a:t>
            </a:r>
            <a:r>
              <a:rPr lang="en-IE" sz="1800" dirty="0">
                <a:effectLst/>
                <a:latin typeface="ArialNarrow" panose="020B0604020202020204" pitchFamily="34" charset="0"/>
              </a:rPr>
              <a:t>he DSA potentially leaves vulnerable individuals open to being exploited or harmed due to the lacuna between the regulation (as it stands) and its implementation. </a:t>
            </a:r>
            <a:endParaRPr lang="en-IE" sz="1600" dirty="0"/>
          </a:p>
          <a:p>
            <a:pPr marL="0" indent="0">
              <a:buNone/>
            </a:pPr>
            <a:endParaRPr lang="en-IE" sz="1800" dirty="0">
              <a:effectLst/>
              <a:latin typeface="ArialNarrow" panose="020B0604020202020204" pitchFamily="34" charset="0"/>
            </a:endParaRPr>
          </a:p>
          <a:p>
            <a:endParaRPr lang="en-IE" sz="1600" dirty="0"/>
          </a:p>
          <a:p>
            <a:endParaRPr lang="en-IE"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3532369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90C43-4A9A-9C7B-308A-2E6C1D92D8D3}"/>
              </a:ext>
            </a:extLst>
          </p:cNvPr>
          <p:cNvSpPr>
            <a:spLocks noGrp="1"/>
          </p:cNvSpPr>
          <p:nvPr>
            <p:ph type="title"/>
          </p:nvPr>
        </p:nvSpPr>
        <p:spPr>
          <a:xfrm>
            <a:off x="1371600" y="685800"/>
            <a:ext cx="9601200" cy="887819"/>
          </a:xfrm>
        </p:spPr>
        <p:txBody>
          <a:bodyPr>
            <a:normAutofit/>
          </a:bodyPr>
          <a:lstStyle/>
          <a:p>
            <a:r>
              <a:rPr lang="en-IE" sz="2000" dirty="0">
                <a:latin typeface="Arial Narrow" panose="020B0604020202020204" pitchFamily="34" charset="0"/>
                <a:cs typeface="Arial Narrow" panose="020B0604020202020204" pitchFamily="34" charset="0"/>
              </a:rPr>
              <a:t>Conclusion</a:t>
            </a:r>
          </a:p>
        </p:txBody>
      </p:sp>
      <p:sp>
        <p:nvSpPr>
          <p:cNvPr id="3" name="Content Placeholder 2">
            <a:extLst>
              <a:ext uri="{FF2B5EF4-FFF2-40B4-BE49-F238E27FC236}">
                <a16:creationId xmlns:a16="http://schemas.microsoft.com/office/drawing/2014/main" id="{1FC1BA1D-4630-0737-D257-FD1A3314361C}"/>
              </a:ext>
            </a:extLst>
          </p:cNvPr>
          <p:cNvSpPr>
            <a:spLocks noGrp="1"/>
          </p:cNvSpPr>
          <p:nvPr>
            <p:ph idx="1"/>
          </p:nvPr>
        </p:nvSpPr>
        <p:spPr>
          <a:xfrm>
            <a:off x="1371600" y="1233377"/>
            <a:ext cx="9601200" cy="5199321"/>
          </a:xfrm>
        </p:spPr>
        <p:txBody>
          <a:bodyPr>
            <a:normAutofit lnSpcReduction="10000"/>
          </a:bodyPr>
          <a:lstStyle/>
          <a:p>
            <a:r>
              <a:rPr lang="en-IE" sz="1800" dirty="0">
                <a:effectLst/>
                <a:latin typeface="ArialNarrow" panose="020B0604020202020204" pitchFamily="34" charset="0"/>
              </a:rPr>
              <a:t>To summarise, there are broadly two main definitions of vulnerability which are concerned with legislation, particularly at the European level. </a:t>
            </a:r>
          </a:p>
          <a:p>
            <a:r>
              <a:rPr lang="en-IE" sz="1800" dirty="0">
                <a:effectLst/>
                <a:latin typeface="ArialNarrow" panose="020B0604020202020204" pitchFamily="34" charset="0"/>
              </a:rPr>
              <a:t>The first definition encapsulates a universalistic approach to vulnerability, in that it offers a broad reduction of harm for all individuals. </a:t>
            </a:r>
          </a:p>
          <a:p>
            <a:r>
              <a:rPr lang="en-IE" sz="1800" dirty="0">
                <a:effectLst/>
                <a:latin typeface="ArialNarrow" panose="020B0604020202020204" pitchFamily="34" charset="0"/>
              </a:rPr>
              <a:t>The second definition encapsulates a particularistic approach that specifies that certain groups of individuals, often classed by social categories, have a higher level of vulnerability. </a:t>
            </a:r>
            <a:endParaRPr lang="en-IE" sz="1600" dirty="0"/>
          </a:p>
          <a:p>
            <a:r>
              <a:rPr lang="en-IE" sz="1800" dirty="0">
                <a:effectLst/>
                <a:latin typeface="ArialNarrow" panose="020B0604020202020204" pitchFamily="34" charset="0"/>
              </a:rPr>
              <a:t>Both are flawed.</a:t>
            </a:r>
          </a:p>
          <a:p>
            <a:r>
              <a:rPr lang="en-IE" sz="1800" dirty="0">
                <a:latin typeface="ArialNarrow" panose="020B0604020202020204" pitchFamily="34" charset="0"/>
              </a:rPr>
              <a:t>Need for a third more risk-based approach?</a:t>
            </a:r>
          </a:p>
          <a:p>
            <a:r>
              <a:rPr lang="en-IE" sz="1800" dirty="0">
                <a:effectLst/>
                <a:latin typeface="ArialNarrow" panose="020B0604020202020204" pitchFamily="34" charset="0"/>
              </a:rPr>
              <a:t>The layered approach</a:t>
            </a:r>
            <a:r>
              <a:rPr lang="en-IE" sz="1800" dirty="0">
                <a:latin typeface="ArialNarrow" panose="020B0604020202020204" pitchFamily="34" charset="0"/>
              </a:rPr>
              <a:t>; </a:t>
            </a:r>
            <a:r>
              <a:rPr lang="en-IE" sz="1800" dirty="0">
                <a:effectLst/>
                <a:latin typeface="ArialNarrow" panose="020B0604020202020204" pitchFamily="34" charset="0"/>
              </a:rPr>
              <a:t>Layers approach suggests that vulnerabilities in individuals “may be multiple and different strata, and they may be acquired, as well as removed, one by one”, implying that all individuals experience life differently and this complexity should not be overlooked by “labelling” certain individuals as vulnerable, instead should be accommodated with the help of a layered understanding of what makes an individual more susceptible to harm than others in any given situation. </a:t>
            </a:r>
          </a:p>
          <a:p>
            <a:r>
              <a:rPr lang="en-IE" sz="1800" dirty="0">
                <a:effectLst/>
                <a:latin typeface="ArialNarrow" panose="020B0604020202020204" pitchFamily="34" charset="0"/>
              </a:rPr>
              <a:t>The current approach to vulnerability is one which seeks to balance the fundamental rights of the users while moderating the operation of the digital service providers within the EU market. However, the reality of this approach sees a lack of clear protections for vulnerable users while placing the onus solely on digital service providers to maintain safeguards. </a:t>
            </a:r>
            <a:endParaRPr lang="en-IE" sz="1600" dirty="0"/>
          </a:p>
          <a:p>
            <a:endParaRPr lang="en-IE" sz="1800" dirty="0">
              <a:effectLst/>
              <a:latin typeface="ArialNarrow" panose="020B0604020202020204" pitchFamily="34" charset="0"/>
            </a:endParaRPr>
          </a:p>
          <a:p>
            <a:endParaRPr lang="en-IE" sz="1600" dirty="0"/>
          </a:p>
          <a:p>
            <a:endParaRPr lang="en-IE"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3142749364"/>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{37F12774-C1D0-8746-950E-D8323F487D0F}tf10001072</Template>
  <TotalTime>121</TotalTime>
  <Words>983</Words>
  <Application>Microsoft Macintosh PowerPoint</Application>
  <PresentationFormat>Widescreen</PresentationFormat>
  <Paragraphs>46</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 Narrow</vt:lpstr>
      <vt:lpstr>ArialNarrow</vt:lpstr>
      <vt:lpstr>Franklin Gothic Book</vt:lpstr>
      <vt:lpstr>Times New Roman</vt:lpstr>
      <vt:lpstr>Crop</vt:lpstr>
      <vt:lpstr>The Digital Services Act and Vulnerability: How Vulnerability is Defined by Digital Regulations in the EU  </vt:lpstr>
      <vt:lpstr>Key objectives</vt:lpstr>
      <vt:lpstr>Introduction</vt:lpstr>
      <vt:lpstr>Digital Services Act: An Overview</vt:lpstr>
      <vt:lpstr>GDPR and Vulnerability</vt:lpstr>
      <vt:lpstr>DSA and Vulnerability</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Digital Services Act and Vulnerability: How Vulnerability is Defined by Digital Regulations in the EU  </dc:title>
  <dc:creator>Ruhi.Anand</dc:creator>
  <cp:lastModifiedBy>Ruhi.Anand</cp:lastModifiedBy>
  <cp:revision>12</cp:revision>
  <dcterms:created xsi:type="dcterms:W3CDTF">2023-11-07T19:56:46Z</dcterms:created>
  <dcterms:modified xsi:type="dcterms:W3CDTF">2023-11-07T21:58:00Z</dcterms:modified>
</cp:coreProperties>
</file>