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73" r:id="rId7"/>
    <p:sldId id="274" r:id="rId8"/>
    <p:sldId id="258" r:id="rId9"/>
    <p:sldId id="262" r:id="rId10"/>
    <p:sldId id="277" r:id="rId11"/>
    <p:sldId id="264" r:id="rId12"/>
    <p:sldId id="275" r:id="rId13"/>
    <p:sldId id="276" r:id="rId14"/>
    <p:sldId id="263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991D2A-5915-9DDB-AA63-C579D405F492}" v="2" dt="2023-10-26T15:24:45.898"/>
    <p1510:client id="{4810A33E-B5EE-998A-2B94-E55CFE45ED58}" v="245" dt="2023-11-09T10:55:35.583"/>
    <p1510:client id="{5BD492D2-F869-4670-AA3B-09FB6F08C9C5}" v="448" dt="2023-10-20T14:01:33.280"/>
    <p1510:client id="{74393AEB-7957-EE50-EA65-0429FF8BCB0C}" v="2" dt="2023-11-02T15:01:25.824"/>
    <p1510:client id="{95025001-A089-386F-EAF1-E3BC6B5D34EB}" v="1917" dt="2023-11-10T14:34:36.815"/>
    <p1510:client id="{B07307A1-AFEB-97F5-6DE7-B93840854FBF}" v="207" dt="2023-11-06T12:20:46.591"/>
    <p1510:client id="{C6B177F0-8045-6B7E-E480-D6B879E9AFFB}" v="288" dt="2023-10-25T14:23:54.151"/>
    <p1510:client id="{F084BF2B-88C2-A2B8-6132-1F4D21AAAA5F}" v="53" dt="2023-11-06T12:08:35.869"/>
  </p1510:revLst>
</p1510:revInfo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1" autoAdjust="0"/>
    <p:restoredTop sz="90655" autoAdjust="0"/>
  </p:normalViewPr>
  <p:slideViewPr>
    <p:cSldViewPr snapToGrid="0">
      <p:cViewPr varScale="1">
        <p:scale>
          <a:sx n="75" d="100"/>
          <a:sy n="75" d="100"/>
        </p:scale>
        <p:origin x="883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4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11/11/2023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11/11/2023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53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3429000"/>
            <a:ext cx="4941771" cy="212804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 dirty="0"/>
              <a:t>Click icon to add SmartArt graphic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272533"/>
            <a:ext cx="4296508" cy="953298"/>
          </a:xfrm>
        </p:spPr>
        <p:txBody>
          <a:bodyPr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751" y="1507772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2808" y="2584097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9233" y="3660422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63433" y="4736748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72757"/>
            <a:ext cx="8421688" cy="1644984"/>
          </a:xfrm>
        </p:spPr>
        <p:txBody>
          <a:bodyPr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883877"/>
            <a:ext cx="3924300" cy="864157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883877"/>
            <a:ext cx="3943627" cy="864157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250" y="522515"/>
            <a:ext cx="9710646" cy="1377306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3023393"/>
            <a:ext cx="2882475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3023393"/>
            <a:ext cx="2896671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3023393"/>
            <a:ext cx="2882475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954593"/>
            <a:ext cx="5111750" cy="1921958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9219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351693"/>
            <a:ext cx="4179570" cy="2453652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10762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91403"/>
            <a:ext cx="2895600" cy="2054606"/>
          </a:xfrm>
        </p:spPr>
        <p:txBody>
          <a:bodyPr anchor="b">
            <a:no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612949"/>
            <a:ext cx="5111750" cy="2263602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226360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522514"/>
            <a:ext cx="4179570" cy="3341857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31859"/>
            <a:ext cx="4179570" cy="365125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 dirty="0"/>
              <a:t>Click icon to add table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8567" y="892177"/>
            <a:ext cx="9577983" cy="1325563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2pPr marL="0" indent="0" algn="ctr">
              <a:spcBef>
                <a:spcPts val="0"/>
              </a:spcBef>
              <a:buNone/>
              <a:defRPr sz="1400"/>
            </a:lvl2pPr>
          </a:lstStyle>
          <a:p>
            <a:pPr lvl="1"/>
            <a:r>
              <a:rPr lang="en-US" dirty="0"/>
              <a:t>Click icon to add picture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0168" y="892177"/>
            <a:ext cx="9088438" cy="1135899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779603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779603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570485"/>
            <a:ext cx="2105135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779603"/>
            <a:ext cx="2299855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779603"/>
            <a:ext cx="1844126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38439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38439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38439"/>
            <a:ext cx="1813474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38439"/>
            <a:ext cx="1844126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429000"/>
            <a:ext cx="4941771" cy="2128042"/>
          </a:xfrm>
        </p:spPr>
        <p:txBody>
          <a:bodyPr/>
          <a:lstStyle/>
          <a:p>
            <a:pPr algn="r"/>
            <a:r>
              <a:rPr lang="en-US" dirty="0">
                <a:ea typeface="+mj-lt"/>
                <a:cs typeface="+mj-lt"/>
              </a:rPr>
              <a:t>Adapting foundational teaching skills to third level education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759418"/>
            <a:ext cx="4941770" cy="396660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Romina Maddalena</a:t>
            </a:r>
            <a:endParaRPr lang="en-US"/>
          </a:p>
        </p:txBody>
      </p:sp>
      <p:pic>
        <p:nvPicPr>
          <p:cNvPr id="5" name="Picture 4" descr="A building with a tower and a cross&#10;&#10;Description automatically generated">
            <a:extLst>
              <a:ext uri="{FF2B5EF4-FFF2-40B4-BE49-F238E27FC236}">
                <a16:creationId xmlns:a16="http://schemas.microsoft.com/office/drawing/2014/main" id="{886859A4-E7C7-DB2E-5495-18DF59D2BA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93" t="31731" r="7711" b="32452"/>
          <a:stretch/>
        </p:blipFill>
        <p:spPr>
          <a:xfrm>
            <a:off x="218704" y="5250872"/>
            <a:ext cx="3311962" cy="1404544"/>
          </a:xfrm>
          <a:prstGeom prst="rect">
            <a:avLst/>
          </a:prstGeom>
        </p:spPr>
      </p:pic>
      <p:pic>
        <p:nvPicPr>
          <p:cNvPr id="4" name="Picture 3" descr="A black and purple text&#10;&#10;Description automatically generated">
            <a:extLst>
              <a:ext uri="{FF2B5EF4-FFF2-40B4-BE49-F238E27FC236}">
                <a16:creationId xmlns:a16="http://schemas.microsoft.com/office/drawing/2014/main" id="{2FA4F307-F80D-CD66-0AEB-97A47DF45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5905" y="141727"/>
            <a:ext cx="23812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6781-A5D4-20FF-9A18-3BE2296B2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988" y="629415"/>
            <a:ext cx="9088438" cy="1135899"/>
          </a:xfrm>
        </p:spPr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CA7DDB-B4E0-A6DC-84D4-1BB8016D2C62}"/>
              </a:ext>
            </a:extLst>
          </p:cNvPr>
          <p:cNvSpPr txBox="1"/>
          <p:nvPr/>
        </p:nvSpPr>
        <p:spPr>
          <a:xfrm>
            <a:off x="3231415" y="2967590"/>
            <a:ext cx="5607584" cy="2693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Char char="•"/>
            </a:pPr>
            <a:endParaRPr lang="en-US" sz="1600" dirty="0">
              <a:cs typeface="Arial"/>
            </a:endParaRPr>
          </a:p>
          <a:p>
            <a:pPr marL="285750" indent="-285750" algn="ctr">
              <a:buChar char="•"/>
            </a:pPr>
            <a:r>
              <a:rPr lang="en-US" sz="1700" dirty="0">
                <a:cs typeface="Arial"/>
              </a:rPr>
              <a:t>Reflection of their experience​</a:t>
            </a:r>
            <a:br>
              <a:rPr lang="en-US" sz="1700" dirty="0">
                <a:cs typeface="Arial"/>
              </a:rPr>
            </a:br>
            <a:endParaRPr lang="en-US" sz="1700" dirty="0"/>
          </a:p>
          <a:p>
            <a:pPr marL="285750" indent="-285750" algn="ctr">
              <a:buChar char="•"/>
            </a:pPr>
            <a:r>
              <a:rPr lang="en-US" sz="1700" dirty="0">
                <a:cs typeface="Arial"/>
              </a:rPr>
              <a:t>Their own point of view​</a:t>
            </a:r>
            <a:br>
              <a:rPr lang="en-US" sz="1700" dirty="0">
                <a:cs typeface="Arial"/>
              </a:rPr>
            </a:br>
            <a:endParaRPr lang="en-US" sz="1700" dirty="0">
              <a:cs typeface="Arial"/>
            </a:endParaRPr>
          </a:p>
          <a:p>
            <a:pPr marL="285750" indent="-285750" algn="ctr">
              <a:buChar char="•"/>
            </a:pPr>
            <a:r>
              <a:rPr lang="en-US" sz="1700" dirty="0">
                <a:cs typeface="Arial"/>
              </a:rPr>
              <a:t>Instant feedback for lecturers​</a:t>
            </a:r>
            <a:br>
              <a:rPr lang="en-US" sz="1700" dirty="0">
                <a:cs typeface="Arial"/>
              </a:rPr>
            </a:br>
            <a:endParaRPr lang="en-US" sz="1700" dirty="0">
              <a:cs typeface="Arial"/>
            </a:endParaRPr>
          </a:p>
          <a:p>
            <a:pPr marL="285750" indent="-285750" algn="ctr">
              <a:buChar char="•"/>
            </a:pPr>
            <a:r>
              <a:rPr lang="en-US" sz="1700" dirty="0">
                <a:cs typeface="Arial"/>
              </a:rPr>
              <a:t>Possibility to share with others (or not)​</a:t>
            </a:r>
            <a:br>
              <a:rPr lang="en-US" sz="1700" dirty="0">
                <a:cs typeface="Arial"/>
              </a:rPr>
            </a:br>
            <a:endParaRPr lang="en-US" sz="1700" dirty="0">
              <a:cs typeface="Arial"/>
            </a:endParaRPr>
          </a:p>
          <a:p>
            <a:pPr marL="285750" indent="-285750" algn="ctr">
              <a:buChar char="•"/>
            </a:pPr>
            <a:r>
              <a:rPr lang="en-US" sz="1700" dirty="0">
                <a:cs typeface="Arial"/>
              </a:rPr>
              <a:t>Reflect their interests for future experiences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4ACA7B-F40C-F4F9-5239-A5D77F247DC7}"/>
              </a:ext>
            </a:extLst>
          </p:cNvPr>
          <p:cNvSpPr txBox="1"/>
          <p:nvPr/>
        </p:nvSpPr>
        <p:spPr>
          <a:xfrm>
            <a:off x="3375056" y="2038708"/>
            <a:ext cx="6470571" cy="3847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900" dirty="0"/>
              <a:t>Ideal opportunity to choose a </a:t>
            </a:r>
            <a:r>
              <a:rPr lang="en-US" sz="1900" i="1" dirty="0"/>
              <a:t>formative</a:t>
            </a:r>
            <a:r>
              <a:rPr lang="en-US" sz="1900" dirty="0"/>
              <a:t> evaluation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DFB8DB-7F17-4D0B-1823-F96AF5D9C67A}"/>
              </a:ext>
            </a:extLst>
          </p:cNvPr>
          <p:cNvSpPr txBox="1"/>
          <p:nvPr/>
        </p:nvSpPr>
        <p:spPr>
          <a:xfrm>
            <a:off x="9072391" y="351244"/>
            <a:ext cx="3119609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cs typeface="Segoe UI"/>
              </a:rPr>
              <a:t>Requirements:​</a:t>
            </a:r>
          </a:p>
          <a:p>
            <a:pPr algn="ctr"/>
            <a:r>
              <a:rPr lang="en-US" sz="1400" dirty="0">
                <a:cs typeface="Segoe UI"/>
              </a:rPr>
              <a:t>​</a:t>
            </a:r>
          </a:p>
          <a:p>
            <a:pPr marL="285750" indent="-285750" algn="ctr">
              <a:buChar char="•"/>
            </a:pPr>
            <a:r>
              <a:rPr lang="en-US" sz="1200" dirty="0">
                <a:cs typeface="Arial"/>
              </a:rPr>
              <a:t>Personal feedback​</a:t>
            </a:r>
          </a:p>
          <a:p>
            <a:pPr marL="285750" indent="-285750" algn="ctr">
              <a:buChar char="•"/>
            </a:pPr>
            <a:r>
              <a:rPr lang="en-US" sz="1200" dirty="0">
                <a:cs typeface="Arial"/>
              </a:rPr>
              <a:t>Engagement (with learning and with other Faculty learners)​</a:t>
            </a:r>
          </a:p>
          <a:p>
            <a:pPr marL="285750" indent="-285750" algn="ctr">
              <a:buChar char="•"/>
            </a:pPr>
            <a:r>
              <a:rPr lang="en-US" sz="1200" dirty="0">
                <a:cs typeface="Arial"/>
              </a:rPr>
              <a:t>Progression​</a:t>
            </a:r>
          </a:p>
          <a:p>
            <a:pPr marL="285750" indent="-285750" algn="ctr">
              <a:buChar char="•"/>
            </a:pPr>
            <a:r>
              <a:rPr lang="en-US" sz="1200" dirty="0">
                <a:cs typeface="Arial"/>
              </a:rPr>
              <a:t>Involved and immersed in the Faculty events</a:t>
            </a:r>
          </a:p>
        </p:txBody>
      </p:sp>
    </p:spTree>
    <p:extLst>
      <p:ext uri="{BB962C8B-B14F-4D97-AF65-F5344CB8AC3E}">
        <p14:creationId xmlns:p14="http://schemas.microsoft.com/office/powerpoint/2010/main" val="1926700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D0E59-4C68-4F87-9821-23C69713D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168" y="-126884"/>
            <a:ext cx="9088438" cy="1135899"/>
          </a:xfrm>
        </p:spPr>
        <p:txBody>
          <a:bodyPr/>
          <a:lstStyle/>
          <a:p>
            <a:r>
              <a:rPr lang="en-US"/>
              <a:t>PADLET</a:t>
            </a: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E1900601-8B04-4FF3-B06F-6BEFAC655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31" name="Picture 330" descr="A screenshot of a phone&#10;&#10;Description automatically generated">
            <a:extLst>
              <a:ext uri="{FF2B5EF4-FFF2-40B4-BE49-F238E27FC236}">
                <a16:creationId xmlns:a16="http://schemas.microsoft.com/office/drawing/2014/main" id="{8E3B05C6-3DCA-4B2E-C3C9-1010A56CB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845" y="1778813"/>
            <a:ext cx="9004453" cy="4870278"/>
          </a:xfrm>
          <a:prstGeom prst="rect">
            <a:avLst/>
          </a:prstGeom>
        </p:spPr>
      </p:pic>
      <p:sp>
        <p:nvSpPr>
          <p:cNvPr id="332" name="Rectangle 331">
            <a:extLst>
              <a:ext uri="{FF2B5EF4-FFF2-40B4-BE49-F238E27FC236}">
                <a16:creationId xmlns:a16="http://schemas.microsoft.com/office/drawing/2014/main" id="{99504C86-D665-E11F-89CF-867217F0925A}"/>
              </a:ext>
            </a:extLst>
          </p:cNvPr>
          <p:cNvSpPr/>
          <p:nvPr/>
        </p:nvSpPr>
        <p:spPr>
          <a:xfrm>
            <a:off x="1748009" y="1772796"/>
            <a:ext cx="8997110" cy="486578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87AE69-5411-6D13-4EDD-85715E9974B8}"/>
              </a:ext>
            </a:extLst>
          </p:cNvPr>
          <p:cNvSpPr txBox="1"/>
          <p:nvPr/>
        </p:nvSpPr>
        <p:spPr>
          <a:xfrm>
            <a:off x="1749846" y="1015388"/>
            <a:ext cx="932577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Segoe UI"/>
              </a:rPr>
              <a:t>Interactive board where they can keep track of their experience at Griffith College using interactive tools (pictures, texts, videos, links, </a:t>
            </a:r>
            <a:r>
              <a:rPr lang="en-US" dirty="0" err="1">
                <a:cs typeface="Segoe UI"/>
              </a:rPr>
              <a:t>mindmaps</a:t>
            </a:r>
            <a:r>
              <a:rPr lang="en-US" dirty="0">
                <a:cs typeface="Segoe UI"/>
              </a:rPr>
              <a:t>, etc.)</a:t>
            </a:r>
          </a:p>
        </p:txBody>
      </p:sp>
    </p:spTree>
    <p:extLst>
      <p:ext uri="{BB962C8B-B14F-4D97-AF65-F5344CB8AC3E}">
        <p14:creationId xmlns:p14="http://schemas.microsoft.com/office/powerpoint/2010/main" val="4055079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1EDE-5423-435C-B149-87AB1BC22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7237" y="1128071"/>
            <a:ext cx="4754664" cy="2813085"/>
          </a:xfrm>
        </p:spPr>
        <p:txBody>
          <a:bodyPr/>
          <a:lstStyle/>
          <a:p>
            <a:r>
              <a:rPr lang="en-US" sz="5400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4C29E-DF30-4DC6-AB95-2016F9A70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7918" y="4345159"/>
            <a:ext cx="3647608" cy="15037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1800" dirty="0"/>
              <a:t>Romina Maddalena</a:t>
            </a:r>
            <a:endParaRPr lang="en-US"/>
          </a:p>
          <a:p>
            <a:pPr algn="ctr"/>
            <a:r>
              <a:rPr lang="en-US" sz="1800" dirty="0"/>
              <a:t>romina.maddalena@griffith.ie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building with a tower and a cross&#10;&#10;Description automatically generated">
            <a:extLst>
              <a:ext uri="{FF2B5EF4-FFF2-40B4-BE49-F238E27FC236}">
                <a16:creationId xmlns:a16="http://schemas.microsoft.com/office/drawing/2014/main" id="{E64D489F-0F48-8E9E-E339-7AB03C4249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93" t="31731" r="7711" b="32452"/>
          <a:stretch/>
        </p:blipFill>
        <p:spPr>
          <a:xfrm>
            <a:off x="9003269" y="5394645"/>
            <a:ext cx="2923774" cy="124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339" y="-790389"/>
            <a:ext cx="3327093" cy="2054606"/>
          </a:xfrm>
        </p:spPr>
        <p:txBody>
          <a:bodyPr/>
          <a:lstStyle/>
          <a:p>
            <a:r>
              <a:rPr lang="en-US" dirty="0"/>
              <a:t>The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691" y="1485916"/>
            <a:ext cx="5431281" cy="4709127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285750" indent="-285750">
              <a:buChar char="•"/>
            </a:pPr>
            <a:r>
              <a:rPr lang="en-US" sz="1800" dirty="0"/>
              <a:t>Age: 19 years old</a:t>
            </a:r>
            <a:endParaRPr lang="en-US" dirty="0"/>
          </a:p>
          <a:p>
            <a:pPr marL="285750" indent="-285750">
              <a:buChar char="•"/>
            </a:pPr>
            <a:r>
              <a:rPr lang="en-US" sz="1800" dirty="0">
                <a:ea typeface="+mn-lt"/>
                <a:cs typeface="+mn-lt"/>
              </a:rPr>
              <a:t>Japan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10 weeks: English and Law course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English: Intermediate level</a:t>
            </a:r>
            <a:endParaRPr lang="en-US" dirty="0"/>
          </a:p>
          <a:p>
            <a:pPr marL="285750" indent="-285750">
              <a:buChar char="•"/>
            </a:pPr>
            <a:r>
              <a:rPr lang="en-US" sz="1800" dirty="0">
                <a:ea typeface="+mn-lt"/>
                <a:cs typeface="+mn-lt"/>
              </a:rPr>
              <a:t>Japanese educational system is considered to 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 dirty="0">
                <a:ea typeface="+mn-lt"/>
                <a:cs typeface="+mn-lt"/>
              </a:rPr>
              <a:t>be one of the bests in the world</a:t>
            </a:r>
          </a:p>
          <a:p>
            <a:pPr marL="285750" indent="-285750">
              <a:buChar char="•"/>
            </a:pPr>
            <a:r>
              <a:rPr lang="en-US" sz="1800" dirty="0">
                <a:ea typeface="+mn-lt"/>
                <a:cs typeface="+mn-lt"/>
              </a:rPr>
              <a:t>Classroom culture: very different from occidental ways of learning</a:t>
            </a:r>
            <a:endParaRPr lang="en-US" dirty="0"/>
          </a:p>
          <a:p>
            <a:pPr marL="285750" indent="-285750">
              <a:buChar char="•"/>
            </a:pPr>
            <a:r>
              <a:rPr lang="en-US" sz="1800" dirty="0"/>
              <a:t>Characteristics of the group: diligent, responsible, good performers in individual tasks, they are afraid of being wrong, </a:t>
            </a:r>
            <a:r>
              <a:rPr lang="en-US" sz="1800" dirty="0">
                <a:ea typeface="+mn-lt"/>
                <a:cs typeface="+mn-lt"/>
              </a:rPr>
              <a:t>they don't like being corrected. </a:t>
            </a:r>
          </a:p>
          <a:p>
            <a:pPr marL="285750" indent="-285750">
              <a:buChar char="•"/>
            </a:pPr>
            <a:r>
              <a:rPr lang="en-US" sz="1800" dirty="0">
                <a:ea typeface="+mn-lt"/>
                <a:cs typeface="+mn-lt"/>
              </a:rPr>
              <a:t>This may be reflected on: participation, asking questions.</a:t>
            </a:r>
          </a:p>
          <a:p>
            <a:pPr marL="285750" indent="-285750">
              <a:buChar char="•"/>
            </a:pPr>
            <a:endParaRPr lang="en-US" sz="1800" dirty="0"/>
          </a:p>
          <a:p>
            <a:pPr marL="285750" indent="-285750">
              <a:buChar char="•"/>
            </a:pPr>
            <a:endParaRPr lang="en-US" sz="1800" dirty="0"/>
          </a:p>
          <a:p>
            <a:pPr marL="285750" indent="-285750">
              <a:buChar char="•"/>
            </a:pPr>
            <a:endParaRPr lang="en-US" sz="1800" dirty="0"/>
          </a:p>
          <a:p>
            <a:pPr marL="285750" indent="-285750">
              <a:buChar char="•"/>
            </a:pPr>
            <a:endParaRPr lang="en-US" dirty="0"/>
          </a:p>
          <a:p>
            <a:pPr marL="285750" indent="-285750"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19884-873C-4D13-BE6D-318CF07B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/>
          <a:p>
            <a:r>
              <a:rPr lang="en-US" dirty="0">
                <a:solidFill>
                  <a:srgbClr val="898989"/>
                </a:solidFill>
                <a:ea typeface="+mn-lt"/>
                <a:cs typeface="+mn-lt"/>
              </a:rPr>
              <a:t>ADAPTING FOUNDATIONAL TEACHING SKILLS TO THIRD LEVEL EDUCATION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91F00-87A7-45A6-8029-B097FA72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68F0C6-8F85-B52B-DE8D-BA9FF05550BE}"/>
              </a:ext>
            </a:extLst>
          </p:cNvPr>
          <p:cNvSpPr txBox="1"/>
          <p:nvPr/>
        </p:nvSpPr>
        <p:spPr>
          <a:xfrm>
            <a:off x="5763784" y="1334299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C54D1-B570-3072-8AF9-5645D21A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2E769C-AF16-BE70-FC01-232D385FB7E6}"/>
              </a:ext>
            </a:extLst>
          </p:cNvPr>
          <p:cNvCxnSpPr/>
          <p:nvPr/>
        </p:nvCxnSpPr>
        <p:spPr>
          <a:xfrm>
            <a:off x="-16525" y="4661053"/>
            <a:ext cx="1887555" cy="2172157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521CD8-6840-586F-D35B-69A6B4C54863}"/>
              </a:ext>
            </a:extLst>
          </p:cNvPr>
          <p:cNvCxnSpPr>
            <a:cxnSpLocks/>
          </p:cNvCxnSpPr>
          <p:nvPr/>
        </p:nvCxnSpPr>
        <p:spPr>
          <a:xfrm>
            <a:off x="-34887" y="5478137"/>
            <a:ext cx="4540782" cy="1410156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9F73C518-6157-1F79-4BD4-E03C504D6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814" y="-397643"/>
            <a:ext cx="3767767" cy="2054606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Learning english, my experience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FA460A7-8F3B-E99B-400F-5E637CCE8D16}"/>
              </a:ext>
            </a:extLst>
          </p:cNvPr>
          <p:cNvSpPr txBox="1">
            <a:spLocks/>
          </p:cNvSpPr>
          <p:nvPr/>
        </p:nvSpPr>
        <p:spPr>
          <a:xfrm>
            <a:off x="2235504" y="1577708"/>
            <a:ext cx="4660100" cy="6787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I've studied English for 15 years 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E7FF928-5376-EF53-3777-2C4D524925E4}"/>
              </a:ext>
            </a:extLst>
          </p:cNvPr>
          <p:cNvSpPr txBox="1">
            <a:spLocks/>
          </p:cNvSpPr>
          <p:nvPr/>
        </p:nvSpPr>
        <p:spPr>
          <a:xfrm>
            <a:off x="1849015" y="2092124"/>
            <a:ext cx="4963063" cy="6787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Two big aspects that may affect  their learning, due to the characteristics of the group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15FE3B1-7698-43D9-CF59-A68B96AEA1B8}"/>
              </a:ext>
            </a:extLst>
          </p:cNvPr>
          <p:cNvSpPr txBox="1">
            <a:spLocks/>
          </p:cNvSpPr>
          <p:nvPr/>
        </p:nvSpPr>
        <p:spPr>
          <a:xfrm>
            <a:off x="4977764" y="3280337"/>
            <a:ext cx="4072535" cy="6328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Speaking in front of natives or advanced </a:t>
            </a:r>
            <a:br>
              <a:rPr lang="en-US" sz="1600" dirty="0"/>
            </a:br>
            <a:r>
              <a:rPr lang="en-US" sz="1600" dirty="0">
                <a:solidFill>
                  <a:schemeClr val="bg1"/>
                </a:solidFill>
              </a:rPr>
              <a:t>speakers can be very embarrassing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2460347-2AE3-7BCB-4E83-09CFDF993FBE}"/>
              </a:ext>
            </a:extLst>
          </p:cNvPr>
          <p:cNvSpPr txBox="1">
            <a:spLocks/>
          </p:cNvSpPr>
          <p:nvPr/>
        </p:nvSpPr>
        <p:spPr>
          <a:xfrm>
            <a:off x="277292" y="3372144"/>
            <a:ext cx="4963063" cy="3482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Not making mistakes is almost impossible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EBAADC-065B-9ECE-0977-9B0FB1F34402}"/>
              </a:ext>
            </a:extLst>
          </p:cNvPr>
          <p:cNvCxnSpPr>
            <a:cxnSpLocks/>
          </p:cNvCxnSpPr>
          <p:nvPr/>
        </p:nvCxnSpPr>
        <p:spPr>
          <a:xfrm>
            <a:off x="4518468" y="2765921"/>
            <a:ext cx="1061290" cy="537988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B62DF7-1B43-F8DE-DA68-524FFAD8DB62}"/>
              </a:ext>
            </a:extLst>
          </p:cNvPr>
          <p:cNvCxnSpPr>
            <a:cxnSpLocks/>
          </p:cNvCxnSpPr>
          <p:nvPr/>
        </p:nvCxnSpPr>
        <p:spPr>
          <a:xfrm flipH="1">
            <a:off x="2952516" y="2774336"/>
            <a:ext cx="921747" cy="556349"/>
          </a:xfrm>
          <a:prstGeom prst="straightConnector1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96CDF99-7C30-174F-8A97-9CE9501C2EC6}"/>
              </a:ext>
            </a:extLst>
          </p:cNvPr>
          <p:cNvSpPr txBox="1">
            <a:spLocks/>
          </p:cNvSpPr>
          <p:nvPr/>
        </p:nvSpPr>
        <p:spPr>
          <a:xfrm>
            <a:off x="3529094" y="4548729"/>
            <a:ext cx="8314025" cy="13306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har char="•"/>
            </a:pPr>
            <a:r>
              <a:rPr lang="en-US" sz="1700" dirty="0">
                <a:solidFill>
                  <a:schemeClr val="bg1"/>
                </a:solidFill>
              </a:rPr>
              <a:t>I will help if I am needed, but it will not be my position to correct their English. I will not be focusing on that, the language will be the tool that we both have to communicate between us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Char char="•"/>
            </a:pPr>
            <a:r>
              <a:rPr lang="en-US" sz="1700" dirty="0">
                <a:solidFill>
                  <a:schemeClr val="bg1"/>
                </a:solidFill>
              </a:rPr>
              <a:t>Base my speech on plain language: use basic structured sentences s + v + 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Avoid using legalese, inversions, complex structured sentences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B141457-6E89-07CE-4E75-8A60E15E00BD}"/>
              </a:ext>
            </a:extLst>
          </p:cNvPr>
          <p:cNvSpPr txBox="1">
            <a:spLocks/>
          </p:cNvSpPr>
          <p:nvPr/>
        </p:nvSpPr>
        <p:spPr>
          <a:xfrm>
            <a:off x="6369614" y="1733793"/>
            <a:ext cx="6367713" cy="3482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Language barrier is an aspect not to be underestimated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84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9BD02-30DA-6433-885E-7E396457E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3719C0E-DF2D-76DC-D7EE-985514A94585}"/>
              </a:ext>
            </a:extLst>
          </p:cNvPr>
          <p:cNvSpPr txBox="1">
            <a:spLocks/>
          </p:cNvSpPr>
          <p:nvPr/>
        </p:nvSpPr>
        <p:spPr>
          <a:xfrm>
            <a:off x="645979" y="-644810"/>
            <a:ext cx="7425292" cy="226360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</a:t>
            </a:r>
            <a:r>
              <a:rPr lang="en-US"/>
              <a:t>programme:</a:t>
            </a:r>
            <a:br>
              <a:rPr lang="en-US" dirty="0"/>
            </a:br>
            <a:r>
              <a:rPr lang="en-US"/>
              <a:t>legal studies</a:t>
            </a:r>
            <a:endParaRPr lang="en-US" dirty="0"/>
          </a:p>
        </p:txBody>
      </p:sp>
      <p:pic>
        <p:nvPicPr>
          <p:cNvPr id="8" name="Picture 7" descr="A diagram of a course&#10;&#10;Description automatically generated">
            <a:extLst>
              <a:ext uri="{FF2B5EF4-FFF2-40B4-BE49-F238E27FC236}">
                <a16:creationId xmlns:a16="http://schemas.microsoft.com/office/drawing/2014/main" id="{A625C9CA-D933-6B4D-08BD-F78970107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87" y="1907942"/>
            <a:ext cx="6342042" cy="372148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C577D67-3112-19AD-E687-2AE0DD51F403}"/>
              </a:ext>
            </a:extLst>
          </p:cNvPr>
          <p:cNvSpPr/>
          <p:nvPr/>
        </p:nvSpPr>
        <p:spPr>
          <a:xfrm>
            <a:off x="4740926" y="1972019"/>
            <a:ext cx="1606626" cy="47739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DB0A21-FA4A-D066-A93D-890BC1DC48CA}"/>
              </a:ext>
            </a:extLst>
          </p:cNvPr>
          <p:cNvSpPr txBox="1">
            <a:spLocks/>
          </p:cNvSpPr>
          <p:nvPr/>
        </p:nvSpPr>
        <p:spPr>
          <a:xfrm>
            <a:off x="8784650" y="4417794"/>
            <a:ext cx="3494146" cy="25700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/>
              <a:t>Learning and research skills:</a:t>
            </a:r>
          </a:p>
          <a:p>
            <a:pPr marL="285750" indent="-285750">
              <a:buChar char="•"/>
            </a:pPr>
            <a:r>
              <a:rPr lang="en-US" sz="1700" dirty="0">
                <a:solidFill>
                  <a:srgbClr val="000000"/>
                </a:solidFill>
                <a:ea typeface="+mn-lt"/>
                <a:cs typeface="+mn-lt"/>
              </a:rPr>
              <a:t>Base module</a:t>
            </a:r>
          </a:p>
          <a:p>
            <a:pPr marL="285750" indent="-285750">
              <a:buChar char="•"/>
            </a:pPr>
            <a:r>
              <a:rPr lang="en-US" sz="1700" dirty="0">
                <a:solidFill>
                  <a:srgbClr val="000000"/>
                </a:solidFill>
              </a:rPr>
              <a:t>Comprised in the first two weeks</a:t>
            </a:r>
            <a:endParaRPr lang="en-US" dirty="0"/>
          </a:p>
          <a:p>
            <a:endParaRPr lang="en-US" sz="17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567C4968-12C7-4B60-320D-2D85AB103CF1}"/>
              </a:ext>
            </a:extLst>
          </p:cNvPr>
          <p:cNvSpPr/>
          <p:nvPr/>
        </p:nvSpPr>
        <p:spPr>
          <a:xfrm>
            <a:off x="6616547" y="2039956"/>
            <a:ext cx="275421" cy="3451951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ACBD35-A787-9287-58C9-7DF0C3BDD341}"/>
              </a:ext>
            </a:extLst>
          </p:cNvPr>
          <p:cNvSpPr txBox="1"/>
          <p:nvPr/>
        </p:nvSpPr>
        <p:spPr>
          <a:xfrm>
            <a:off x="6964496" y="3622713"/>
            <a:ext cx="1393634" cy="3539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700" dirty="0"/>
              <a:t>Final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80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uilding with a tower and a cross&#10;&#10;Description automatically generated">
            <a:extLst>
              <a:ext uri="{FF2B5EF4-FFF2-40B4-BE49-F238E27FC236}">
                <a16:creationId xmlns:a16="http://schemas.microsoft.com/office/drawing/2014/main" id="{CE522016-8303-850E-0CCC-C6D485851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93" t="31731" r="7711" b="32452"/>
          <a:stretch/>
        </p:blipFill>
        <p:spPr>
          <a:xfrm>
            <a:off x="218704" y="5400550"/>
            <a:ext cx="2958177" cy="12548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979" y="-644810"/>
            <a:ext cx="7425292" cy="2263602"/>
          </a:xfrm>
        </p:spPr>
        <p:txBody>
          <a:bodyPr/>
          <a:lstStyle/>
          <a:p>
            <a:r>
              <a:rPr lang="en-US" dirty="0"/>
              <a:t>The module:</a:t>
            </a:r>
            <a:br>
              <a:rPr lang="en-US" dirty="0"/>
            </a:br>
            <a:r>
              <a:rPr lang="en-US" dirty="0"/>
              <a:t>learning and research skills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1980" y="2218908"/>
            <a:ext cx="5322906" cy="38059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Char char="•"/>
            </a:pPr>
            <a:r>
              <a:rPr lang="en-US" dirty="0"/>
              <a:t>Approaches to Learning and Self-motivation</a:t>
            </a:r>
          </a:p>
          <a:p>
            <a:pPr marL="285750" indent="-285750">
              <a:buChar char="•"/>
            </a:pPr>
            <a:r>
              <a:rPr lang="en-US" dirty="0"/>
              <a:t>Effective note taking and study skills</a:t>
            </a:r>
          </a:p>
          <a:p>
            <a:pPr marL="285750" indent="-285750">
              <a:buChar char="•"/>
            </a:pPr>
            <a:r>
              <a:rPr lang="en-US" dirty="0"/>
              <a:t>Referencing and citations</a:t>
            </a:r>
          </a:p>
          <a:p>
            <a:pPr marL="285750" indent="-285750">
              <a:buChar char="•"/>
            </a:pPr>
            <a:r>
              <a:rPr lang="en-US" dirty="0"/>
              <a:t>Using the Library and Online "Remote Access" resources</a:t>
            </a:r>
          </a:p>
          <a:p>
            <a:pPr marL="285750" indent="-285750">
              <a:buChar char="•"/>
            </a:pPr>
            <a:r>
              <a:rPr lang="en-US" dirty="0"/>
              <a:t>Developing project portfolio</a:t>
            </a:r>
          </a:p>
          <a:p>
            <a:pPr marL="285750" indent="-285750">
              <a:buChar char="•"/>
            </a:pPr>
            <a:r>
              <a:rPr lang="en-US" dirty="0"/>
              <a:t>Analytical reading and critical analysis</a:t>
            </a:r>
          </a:p>
          <a:p>
            <a:pPr marL="285750" indent="-285750">
              <a:buChar char="•"/>
            </a:pPr>
            <a:r>
              <a:rPr lang="en-US" dirty="0"/>
              <a:t>Verbal and written communication</a:t>
            </a:r>
          </a:p>
          <a:p>
            <a:pPr marL="285750" indent="-285750">
              <a:buChar char="•"/>
            </a:pPr>
            <a:r>
              <a:rPr lang="en-US" dirty="0"/>
              <a:t>Academic writing</a:t>
            </a:r>
          </a:p>
          <a:p>
            <a:pPr marL="285750" indent="-285750">
              <a:buChar char="•"/>
            </a:pPr>
            <a:r>
              <a:rPr lang="en-US" dirty="0"/>
              <a:t>Preparing for and presenting effectively</a:t>
            </a:r>
          </a:p>
          <a:p>
            <a:pPr marL="285750" indent="-285750">
              <a:buChar char="•"/>
            </a:pPr>
            <a:r>
              <a:rPr lang="en-US" dirty="0"/>
              <a:t>Planning essay and problem solving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0C04D75-9C02-4C71-AD15-75A965DD02B5}"/>
              </a:ext>
            </a:extLst>
          </p:cNvPr>
          <p:cNvSpPr txBox="1">
            <a:spLocks/>
          </p:cNvSpPr>
          <p:nvPr/>
        </p:nvSpPr>
        <p:spPr>
          <a:xfrm>
            <a:off x="8652144" y="4679370"/>
            <a:ext cx="3382932" cy="21786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group configurations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Individual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Online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Kahoot!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Videos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27A67D1-7E92-4447-B5A5-15F0444C103B}"/>
              </a:ext>
            </a:extLst>
          </p:cNvPr>
          <p:cNvCxnSpPr/>
          <p:nvPr/>
        </p:nvCxnSpPr>
        <p:spPr>
          <a:xfrm>
            <a:off x="5416095" y="1618792"/>
            <a:ext cx="102523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E5F11-B7B9-4B80-8C6A-A8A7A7190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3937" y="-28658"/>
            <a:ext cx="5540284" cy="1661785"/>
          </a:xfrm>
        </p:spPr>
        <p:txBody>
          <a:bodyPr/>
          <a:lstStyle/>
          <a:p>
            <a:r>
              <a:rPr lang="en-US" dirty="0"/>
              <a:t>universal DESIGN for learning  </a:t>
            </a:r>
            <a:br>
              <a:rPr lang="en-US" dirty="0"/>
            </a:br>
            <a:r>
              <a:rPr lang="en-US" sz="1400" dirty="0"/>
              <a:t>CAST (nonprofit research organization)</a:t>
            </a:r>
            <a:br>
              <a:rPr lang="en-US" dirty="0"/>
            </a:br>
            <a:endParaRPr lang="en-US" sz="1400">
              <a:ea typeface="+mj-lt"/>
              <a:cs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8AFAA9-633A-475C-B8ED-840A34F72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3883" y="5092401"/>
            <a:ext cx="5216991" cy="365125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6" name="Picture 5" descr="A group of people with text&#10;&#10;Description automatically generated">
            <a:extLst>
              <a:ext uri="{FF2B5EF4-FFF2-40B4-BE49-F238E27FC236}">
                <a16:creationId xmlns:a16="http://schemas.microsoft.com/office/drawing/2014/main" id="{7CDA9812-1954-4E56-521D-702B3A95E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999" y="1514049"/>
            <a:ext cx="5600700" cy="2863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FB526C-9E91-FFD6-DAFC-E05FC377E839}"/>
              </a:ext>
            </a:extLst>
          </p:cNvPr>
          <p:cNvSpPr txBox="1"/>
          <p:nvPr/>
        </p:nvSpPr>
        <p:spPr>
          <a:xfrm>
            <a:off x="235026" y="6138231"/>
            <a:ext cx="545151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What is Universal Design for Learning (UDL)? - </a:t>
            </a:r>
            <a:r>
              <a:rPr lang="en-US" sz="1600" b="1" dirty="0">
                <a:solidFill>
                  <a:schemeClr val="bg1"/>
                </a:solidFill>
                <a:ea typeface="+mn-lt"/>
                <a:cs typeface="+mn-lt"/>
              </a:rPr>
              <a:t>AHEAD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https://www.youtube.com/watch?v=AGQ_7K35ysA&amp;t=40s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8A68F8-6210-417F-E2E4-1B13D2E8C7F0}"/>
              </a:ext>
            </a:extLst>
          </p:cNvPr>
          <p:cNvSpPr txBox="1">
            <a:spLocks/>
          </p:cNvSpPr>
          <p:nvPr/>
        </p:nvSpPr>
        <p:spPr>
          <a:xfrm>
            <a:off x="6391589" y="5720377"/>
            <a:ext cx="5050427" cy="3764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Philosophy: tight goals, flexible means</a:t>
            </a:r>
            <a:endParaRPr lang="en-US"/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Provides guidelines to adapt our classes to all different ways of learning</a:t>
            </a:r>
          </a:p>
        </p:txBody>
      </p:sp>
    </p:spTree>
    <p:extLst>
      <p:ext uri="{BB962C8B-B14F-4D97-AF65-F5344CB8AC3E}">
        <p14:creationId xmlns:p14="http://schemas.microsoft.com/office/powerpoint/2010/main" val="37972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98A68F8-6210-417F-E2E4-1B13D2E8C7F0}"/>
              </a:ext>
            </a:extLst>
          </p:cNvPr>
          <p:cNvSpPr txBox="1">
            <a:spLocks/>
          </p:cNvSpPr>
          <p:nvPr/>
        </p:nvSpPr>
        <p:spPr>
          <a:xfrm>
            <a:off x="6538479" y="4370811"/>
            <a:ext cx="5050427" cy="166178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ea typeface="+mn-lt"/>
                <a:cs typeface="+mn-lt"/>
              </a:rPr>
              <a:t>Provide multiple means of:</a:t>
            </a:r>
            <a:endParaRPr lang="en-US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Calibri"/>
              <a:buChar char="-"/>
            </a:pPr>
            <a:r>
              <a:rPr lang="en-US" sz="2000" dirty="0">
                <a:solidFill>
                  <a:schemeClr val="bg1"/>
                </a:solidFill>
              </a:rPr>
              <a:t>Engagement (why?): for students to feel motivated to participate, stimulate to keep them interested</a:t>
            </a:r>
          </a:p>
          <a:p>
            <a:pPr marL="342900" indent="-342900">
              <a:buFont typeface="Calibri"/>
              <a:buChar char="-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Calibri"/>
              <a:buChar char="-"/>
            </a:pPr>
            <a:r>
              <a:rPr lang="en-US" sz="2000" dirty="0">
                <a:solidFill>
                  <a:schemeClr val="bg1"/>
                </a:solidFill>
              </a:rPr>
              <a:t>Representation (what?): using multiples formats and media, present content in different ways</a:t>
            </a:r>
          </a:p>
          <a:p>
            <a:pPr marL="342900" indent="-342900">
              <a:buFont typeface="Calibri"/>
              <a:buChar char="-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Calibri"/>
              <a:buChar char="-"/>
            </a:pPr>
            <a:r>
              <a:rPr lang="en-US" sz="2000" dirty="0">
                <a:solidFill>
                  <a:schemeClr val="bg1"/>
                </a:solidFill>
              </a:rPr>
              <a:t>Action &amp; expression (how?): multiple pathways for students' action and demonstration of what they know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9C7274-4AE1-889B-9525-A2DB865B0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3937" y="-28658"/>
            <a:ext cx="5540284" cy="1661785"/>
          </a:xfrm>
        </p:spPr>
        <p:txBody>
          <a:bodyPr/>
          <a:lstStyle/>
          <a:p>
            <a:r>
              <a:rPr lang="en-US" dirty="0"/>
              <a:t>universal DESIGN for learning  </a:t>
            </a:r>
            <a:br>
              <a:rPr lang="en-US" dirty="0"/>
            </a:br>
            <a:r>
              <a:rPr lang="en-US" sz="1400" dirty="0"/>
              <a:t>CAST (nonprofit research organization)</a:t>
            </a:r>
            <a:br>
              <a:rPr lang="en-US" dirty="0"/>
            </a:br>
            <a:endParaRPr lang="en-US" sz="140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646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A2D15-4D68-4BF7-9421-032AE6C88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567" y="139358"/>
            <a:ext cx="9577983" cy="1325563"/>
          </a:xfrm>
        </p:spPr>
        <p:txBody>
          <a:bodyPr/>
          <a:lstStyle/>
          <a:p>
            <a:r>
              <a:rPr lang="en-US" sz="3600" dirty="0"/>
              <a:t>EVALUATION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148E9129-4CC6-47BA-ACD8-2C632A866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CB0A1AEC-E103-5828-90F3-5A96153FA4DD}"/>
              </a:ext>
            </a:extLst>
          </p:cNvPr>
          <p:cNvSpPr txBox="1">
            <a:spLocks/>
          </p:cNvSpPr>
          <p:nvPr/>
        </p:nvSpPr>
        <p:spPr>
          <a:xfrm>
            <a:off x="946358" y="3905025"/>
            <a:ext cx="4291560" cy="618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Requirements:</a:t>
            </a:r>
          </a:p>
          <a:p>
            <a:endParaRPr lang="en-US" sz="1600" dirty="0"/>
          </a:p>
          <a:p>
            <a:pPr marL="285750" indent="-285750">
              <a:buChar char="•"/>
            </a:pPr>
            <a:r>
              <a:rPr lang="en-US" sz="1600" dirty="0"/>
              <a:t>Personal feedback</a:t>
            </a:r>
          </a:p>
          <a:p>
            <a:pPr marL="285750" indent="-285750">
              <a:buChar char="•"/>
            </a:pPr>
            <a:r>
              <a:rPr lang="en-US" sz="1600"/>
              <a:t>Engagement (with learning and with other Faculty learners)</a:t>
            </a:r>
          </a:p>
          <a:p>
            <a:pPr marL="285750" indent="-285750">
              <a:buChar char="•"/>
            </a:pPr>
            <a:r>
              <a:rPr lang="en-US" sz="1600"/>
              <a:t>Progression</a:t>
            </a:r>
          </a:p>
          <a:p>
            <a:pPr marL="285750" indent="-285750">
              <a:buChar char="•"/>
            </a:pPr>
            <a:r>
              <a:rPr lang="en-US" sz="1600"/>
              <a:t>Involved and immersed in the Faculty events</a:t>
            </a:r>
          </a:p>
          <a:p>
            <a:pPr marL="285750" indent="-285750">
              <a:buChar char="•"/>
            </a:pPr>
            <a:endParaRPr lang="en-US" sz="1600" dirty="0"/>
          </a:p>
          <a:p>
            <a:pPr marL="285750" indent="-285750">
              <a:buChar char="•"/>
            </a:pPr>
            <a:endParaRPr lang="en-US" sz="1600" dirty="0"/>
          </a:p>
          <a:p>
            <a:endParaRPr lang="en-US" sz="1600" dirty="0"/>
          </a:p>
          <a:p>
            <a:pPr marL="285750" indent="-285750">
              <a:buChar char="•"/>
            </a:pPr>
            <a:endParaRPr lang="en-US" sz="1600" dirty="0"/>
          </a:p>
        </p:txBody>
      </p:sp>
      <p:pic>
        <p:nvPicPr>
          <p:cNvPr id="6" name="Picture 5" descr="A building with a tower and a cross&#10;&#10;Description automatically generated">
            <a:extLst>
              <a:ext uri="{FF2B5EF4-FFF2-40B4-BE49-F238E27FC236}">
                <a16:creationId xmlns:a16="http://schemas.microsoft.com/office/drawing/2014/main" id="{64A7DB92-2129-22CA-FB5F-C88F44EE3D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93" t="31731" r="7711" b="32452"/>
          <a:stretch/>
        </p:blipFill>
        <p:spPr>
          <a:xfrm>
            <a:off x="218704" y="5466532"/>
            <a:ext cx="2794378" cy="1188884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E840959-B449-C210-E221-D7E5ECAD7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014" y="1995108"/>
            <a:ext cx="5065923" cy="41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30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3F1D021-5458-BF92-DCB0-30C920BCA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9057" y="6356350"/>
            <a:ext cx="484743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D4ED7BC-2772-5F52-4495-A22469779D56}"/>
              </a:ext>
            </a:extLst>
          </p:cNvPr>
          <p:cNvSpPr>
            <a:spLocks noGrp="1"/>
          </p:cNvSpPr>
          <p:nvPr/>
        </p:nvSpPr>
        <p:spPr>
          <a:xfrm>
            <a:off x="6350996" y="4698869"/>
            <a:ext cx="5200450" cy="618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FORMATIVE</a:t>
            </a:r>
          </a:p>
          <a:p>
            <a:pPr marL="285750" indent="-285750">
              <a:buChar char="•"/>
            </a:pPr>
            <a:r>
              <a:rPr lang="en-US" sz="1700"/>
              <a:t>Assessments </a:t>
            </a:r>
            <a:r>
              <a:rPr lang="en-US" sz="1700" i="1"/>
              <a:t>for</a:t>
            </a:r>
            <a:r>
              <a:rPr lang="en-US" sz="1700"/>
              <a:t> </a:t>
            </a:r>
            <a:r>
              <a:rPr lang="en-US" sz="1700">
                <a:latin typeface="Tenorite"/>
              </a:rPr>
              <a:t>learning</a:t>
            </a:r>
          </a:p>
          <a:p>
            <a:pPr marL="285750" indent="-285750">
              <a:buChar char="•"/>
            </a:pPr>
            <a:r>
              <a:rPr lang="en-US" sz="1700">
                <a:latin typeface="Tenorite"/>
              </a:rPr>
              <a:t>Occurs frequently throughout instruction </a:t>
            </a:r>
          </a:p>
          <a:p>
            <a:pPr marL="285750" indent="-285750">
              <a:buChar char="•"/>
            </a:pPr>
            <a:r>
              <a:rPr lang="en-US" sz="1700">
                <a:latin typeface="Tenorite"/>
              </a:rPr>
              <a:t>Informs ongoing instruction to improve student learning outcomes in real time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latin typeface="Tenorite"/>
              </a:rPr>
              <a:t>Usually covers discrete content (e.g., one skill or concept)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latin typeface="Tenorite"/>
              </a:rPr>
              <a:t>Often uses qualitative (descriptive) data to evaluate a current state based on informal measurement</a:t>
            </a:r>
            <a:endParaRPr lang="en-US" sz="1700"/>
          </a:p>
          <a:p>
            <a:pPr marL="285750" indent="-285750">
              <a:buChar char="•"/>
            </a:pPr>
            <a:endParaRPr lang="en-US" sz="1600">
              <a:latin typeface="Tenorite"/>
            </a:endParaRPr>
          </a:p>
          <a:p>
            <a:pPr marL="285750" indent="-285750">
              <a:buChar char="•"/>
            </a:pPr>
            <a:endParaRPr lang="en-US" sz="1600"/>
          </a:p>
          <a:p>
            <a:pPr marL="285750" indent="-285750">
              <a:buChar char="•"/>
            </a:pPr>
            <a:endParaRPr lang="en-US" sz="1600" dirty="0">
              <a:ea typeface="+mj-lt"/>
              <a:cs typeface="+mj-lt"/>
            </a:endParaRPr>
          </a:p>
          <a:p>
            <a:pPr marL="285750" indent="-285750">
              <a:buChar char="•"/>
            </a:pPr>
            <a:endParaRPr lang="en-US" sz="1600" dirty="0"/>
          </a:p>
          <a:p>
            <a:pPr marL="285750" indent="-285750">
              <a:buChar char="•"/>
            </a:pPr>
            <a:endParaRPr lang="en-US" sz="1600"/>
          </a:p>
          <a:p>
            <a:pPr marL="285750" indent="-285750">
              <a:buChar char="•"/>
            </a:pPr>
            <a:endParaRPr lang="en-US" sz="1600"/>
          </a:p>
          <a:p>
            <a:pPr marL="285750" indent="-285750">
              <a:buChar char="•"/>
            </a:pPr>
            <a:endParaRPr lang="en-US" sz="160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F776613E-1E0E-7BE2-5448-693C02F0D776}"/>
              </a:ext>
            </a:extLst>
          </p:cNvPr>
          <p:cNvSpPr>
            <a:spLocks noGrp="1"/>
          </p:cNvSpPr>
          <p:nvPr/>
        </p:nvSpPr>
        <p:spPr>
          <a:xfrm>
            <a:off x="815617" y="3930668"/>
            <a:ext cx="5200450" cy="618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SUMMATIVE</a:t>
            </a:r>
            <a:endParaRPr lang="en-US"/>
          </a:p>
          <a:p>
            <a:pPr marL="285750" indent="-285750">
              <a:buChar char="•"/>
            </a:pPr>
            <a:r>
              <a:rPr lang="en-US" sz="1700">
                <a:ea typeface="+mj-lt"/>
                <a:cs typeface="+mj-lt"/>
              </a:rPr>
              <a:t>Assessment </a:t>
            </a:r>
            <a:r>
              <a:rPr lang="en-US" sz="1700" i="1">
                <a:ea typeface="+mj-lt"/>
                <a:cs typeface="+mj-lt"/>
              </a:rPr>
              <a:t>of </a:t>
            </a:r>
            <a:r>
              <a:rPr lang="en-US" sz="1700">
                <a:ea typeface="+mj-lt"/>
                <a:cs typeface="+mj-lt"/>
              </a:rPr>
              <a:t>learning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ea typeface="+mj-lt"/>
                <a:cs typeface="+mj-lt"/>
              </a:rPr>
              <a:t>Occurs after the instruction is complete 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ea typeface="+mj-lt"/>
                <a:cs typeface="+mj-lt"/>
              </a:rPr>
              <a:t>Evaluates how well the instruction worked in the past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ea typeface="+mj-lt"/>
                <a:cs typeface="+mj-lt"/>
              </a:rPr>
              <a:t>Covers larger instructional units of study such as a full semester or a year</a:t>
            </a:r>
            <a:endParaRPr lang="en-US" sz="1700"/>
          </a:p>
          <a:p>
            <a:pPr marL="285750" indent="-285750">
              <a:buChar char="•"/>
            </a:pPr>
            <a:r>
              <a:rPr lang="en-US" sz="1700">
                <a:ea typeface="+mj-lt"/>
                <a:cs typeface="+mj-lt"/>
              </a:rPr>
              <a:t>Often uses quantitative (numerical) data to apply formal measurement and evaluation techniques to determine outcomes</a:t>
            </a:r>
            <a:endParaRPr lang="en-US" sz="1700"/>
          </a:p>
          <a:p>
            <a:pPr marL="285750" indent="-285750">
              <a:buChar char="•"/>
            </a:pPr>
            <a:endParaRPr lang="en-US" sz="1600">
              <a:ea typeface="+mj-lt"/>
              <a:cs typeface="+mj-lt"/>
            </a:endParaRPr>
          </a:p>
          <a:p>
            <a:pPr marL="285750" indent="-285750">
              <a:buChar char="•"/>
            </a:pPr>
            <a:endParaRPr lang="en-US" sz="16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4FA6455-AADB-9A7B-3A2E-5B5146F28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567" y="139358"/>
            <a:ext cx="9577983" cy="1325563"/>
          </a:xfrm>
        </p:spPr>
        <p:txBody>
          <a:bodyPr/>
          <a:lstStyle/>
          <a:p>
            <a:r>
              <a:rPr lang="en-US" sz="3600" dirty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17382565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Win32_SL_V2" id="{0E60AB4E-417B-45C1-9301-1C9D3943EB7F}" vid="{199B3929-907A-4692-88BF-6063DC9760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8A5EB6-E9B8-417D-B09E-03811FBC9B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5CEF65-757A-4D05-90BA-ED40BC2E515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EAB34632-EE39-4722-B8A6-C2A6B86CC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682</Words>
  <Application>Microsoft Office PowerPoint</Application>
  <PresentationFormat>Widescreen</PresentationFormat>
  <Paragraphs>134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Tenorite</vt:lpstr>
      <vt:lpstr>Custom</vt:lpstr>
      <vt:lpstr>Adapting foundational teaching skills to third level education</vt:lpstr>
      <vt:lpstr>The students</vt:lpstr>
      <vt:lpstr>Learning english, my experience</vt:lpstr>
      <vt:lpstr>PowerPoint Presentation</vt:lpstr>
      <vt:lpstr>The module: learning and research skills</vt:lpstr>
      <vt:lpstr>universal DESIGN for learning   CAST (nonprofit research organization) </vt:lpstr>
      <vt:lpstr>universal DESIGN for learning   CAST (nonprofit research organization) </vt:lpstr>
      <vt:lpstr>EVALUATION</vt:lpstr>
      <vt:lpstr>EVALUATION</vt:lpstr>
      <vt:lpstr>EVALUATION</vt:lpstr>
      <vt:lpstr>PADLET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/>
  <cp:lastModifiedBy>Romina Maddalena</cp:lastModifiedBy>
  <cp:revision>697</cp:revision>
  <dcterms:created xsi:type="dcterms:W3CDTF">2023-10-20T11:05:19Z</dcterms:created>
  <dcterms:modified xsi:type="dcterms:W3CDTF">2023-11-11T14:47:32Z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