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C3C1C-01B1-41D5-94C0-47A9FB8B2AE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0F7412-BE72-49F4-B995-E43118F54E62}">
      <dgm:prSet phldrT="[Text]"/>
      <dgm:spPr/>
      <dgm:t>
        <a:bodyPr/>
        <a:lstStyle/>
        <a:p>
          <a:r>
            <a:rPr lang="en-US" b="1" dirty="0" smtClean="0"/>
            <a:t>Physical malformations:</a:t>
          </a:r>
        </a:p>
        <a:p>
          <a:r>
            <a:rPr lang="en-US" dirty="0" smtClean="0"/>
            <a:t>Abnormal facial features</a:t>
          </a:r>
        </a:p>
        <a:p>
          <a:r>
            <a:rPr lang="en-US" dirty="0" smtClean="0"/>
            <a:t>Skeletal abnormalities</a:t>
          </a:r>
        </a:p>
        <a:p>
          <a:r>
            <a:rPr lang="en-US" dirty="0" smtClean="0"/>
            <a:t>Heart defects</a:t>
          </a:r>
        </a:p>
        <a:p>
          <a:r>
            <a:rPr lang="en-US" dirty="0" smtClean="0"/>
            <a:t>Urinary/kidney deficits</a:t>
          </a:r>
        </a:p>
        <a:p>
          <a:r>
            <a:rPr lang="en-US" dirty="0" smtClean="0"/>
            <a:t>Neural tube defects</a:t>
          </a:r>
        </a:p>
      </dgm:t>
    </dgm:pt>
    <dgm:pt modelId="{A3D0183F-4068-486A-8389-EA5C0CB19981}" type="parTrans" cxnId="{A88CE75F-5601-4127-9D4A-8C53E7FD7564}">
      <dgm:prSet/>
      <dgm:spPr/>
      <dgm:t>
        <a:bodyPr/>
        <a:lstStyle/>
        <a:p>
          <a:endParaRPr lang="en-US"/>
        </a:p>
      </dgm:t>
    </dgm:pt>
    <dgm:pt modelId="{42EB4B84-0667-4D77-B93B-65C8A50259A5}" type="sibTrans" cxnId="{A88CE75F-5601-4127-9D4A-8C53E7FD7564}">
      <dgm:prSet/>
      <dgm:spPr/>
      <dgm:t>
        <a:bodyPr/>
        <a:lstStyle/>
        <a:p>
          <a:endParaRPr lang="en-US"/>
        </a:p>
      </dgm:t>
    </dgm:pt>
    <dgm:pt modelId="{428DE44C-2321-435D-BEA0-89A9520D1F70}">
      <dgm:prSet phldrT="[Text]"/>
      <dgm:spPr/>
      <dgm:t>
        <a:bodyPr/>
        <a:lstStyle/>
        <a:p>
          <a:r>
            <a:rPr lang="en-US" b="1" dirty="0" smtClean="0"/>
            <a:t>Deficits in:</a:t>
          </a:r>
        </a:p>
        <a:p>
          <a:r>
            <a:rPr lang="en-US" smtClean="0"/>
            <a:t>Language</a:t>
          </a:r>
          <a:endParaRPr lang="en-US" dirty="0" smtClean="0"/>
        </a:p>
        <a:p>
          <a:r>
            <a:rPr lang="en-US" dirty="0" smtClean="0"/>
            <a:t>Comprehension</a:t>
          </a:r>
        </a:p>
        <a:p>
          <a:r>
            <a:rPr lang="en-US" dirty="0" smtClean="0"/>
            <a:t>Memory</a:t>
          </a:r>
        </a:p>
        <a:p>
          <a:r>
            <a:rPr lang="en-US" dirty="0" smtClean="0"/>
            <a:t>Learning</a:t>
          </a:r>
        </a:p>
        <a:p>
          <a:r>
            <a:rPr lang="en-US" dirty="0" smtClean="0"/>
            <a:t>Global Cognitive Function</a:t>
          </a:r>
        </a:p>
      </dgm:t>
    </dgm:pt>
    <dgm:pt modelId="{FB779F14-2441-4166-BDC3-26B5C5A3C733}" type="parTrans" cxnId="{27E01600-9A6E-49F1-BDC6-7E713D9016C7}">
      <dgm:prSet/>
      <dgm:spPr/>
      <dgm:t>
        <a:bodyPr/>
        <a:lstStyle/>
        <a:p>
          <a:endParaRPr lang="en-US"/>
        </a:p>
      </dgm:t>
    </dgm:pt>
    <dgm:pt modelId="{EFA10430-ED71-449E-AF17-1A23754D2A3F}" type="sibTrans" cxnId="{27E01600-9A6E-49F1-BDC6-7E713D9016C7}">
      <dgm:prSet/>
      <dgm:spPr/>
      <dgm:t>
        <a:bodyPr/>
        <a:lstStyle/>
        <a:p>
          <a:endParaRPr lang="en-US"/>
        </a:p>
      </dgm:t>
    </dgm:pt>
    <dgm:pt modelId="{F8080265-62B4-43E6-8A11-302B2D2E4B1F}">
      <dgm:prSet phldrT="[Text]"/>
      <dgm:spPr/>
      <dgm:t>
        <a:bodyPr/>
        <a:lstStyle/>
        <a:p>
          <a:r>
            <a:rPr lang="en-US" b="1" dirty="0" smtClean="0"/>
            <a:t>Behavioural deficits:</a:t>
          </a:r>
        </a:p>
        <a:p>
          <a:r>
            <a:rPr lang="en-US" dirty="0" smtClean="0"/>
            <a:t>Attentional problems</a:t>
          </a:r>
        </a:p>
        <a:p>
          <a:r>
            <a:rPr lang="en-US" dirty="0" smtClean="0"/>
            <a:t>Poor social/adaptive functioning</a:t>
          </a:r>
        </a:p>
        <a:p>
          <a:r>
            <a:rPr lang="en-US" dirty="0" smtClean="0"/>
            <a:t>Impulsivity</a:t>
          </a:r>
        </a:p>
        <a:p>
          <a:r>
            <a:rPr lang="en-US" dirty="0" smtClean="0"/>
            <a:t>Lying</a:t>
          </a:r>
        </a:p>
        <a:p>
          <a:r>
            <a:rPr lang="en-US" dirty="0" smtClean="0"/>
            <a:t>Stealing</a:t>
          </a:r>
        </a:p>
        <a:p>
          <a:r>
            <a:rPr lang="en-US" dirty="0" smtClean="0"/>
            <a:t>Chemical dependency</a:t>
          </a:r>
        </a:p>
        <a:p>
          <a:r>
            <a:rPr lang="en-US" dirty="0" smtClean="0"/>
            <a:t>Inappropriate sexual </a:t>
          </a:r>
          <a:r>
            <a:rPr lang="en-US" dirty="0" err="1" smtClean="0"/>
            <a:t>behaviour</a:t>
          </a:r>
          <a:endParaRPr lang="en-US" dirty="0" smtClean="0"/>
        </a:p>
        <a:p>
          <a:r>
            <a:rPr lang="en-US" dirty="0" smtClean="0"/>
            <a:t>Mental health problems</a:t>
          </a:r>
        </a:p>
        <a:p>
          <a:endParaRPr lang="en-US" dirty="0" smtClean="0"/>
        </a:p>
        <a:p>
          <a:endParaRPr lang="en-US" dirty="0" smtClean="0"/>
        </a:p>
        <a:p>
          <a:endParaRPr lang="en-US" dirty="0"/>
        </a:p>
      </dgm:t>
    </dgm:pt>
    <dgm:pt modelId="{609F4781-67C0-41B9-9FA5-3EF4C937D607}" type="parTrans" cxnId="{FDC5879F-871E-470B-8358-E974856FA9ED}">
      <dgm:prSet/>
      <dgm:spPr/>
      <dgm:t>
        <a:bodyPr/>
        <a:lstStyle/>
        <a:p>
          <a:endParaRPr lang="en-US"/>
        </a:p>
      </dgm:t>
    </dgm:pt>
    <dgm:pt modelId="{7ED70C61-8270-42F0-A818-21D0E8E40E79}" type="sibTrans" cxnId="{FDC5879F-871E-470B-8358-E974856FA9ED}">
      <dgm:prSet/>
      <dgm:spPr/>
      <dgm:t>
        <a:bodyPr/>
        <a:lstStyle/>
        <a:p>
          <a:endParaRPr lang="en-US"/>
        </a:p>
      </dgm:t>
    </dgm:pt>
    <dgm:pt modelId="{58BF72B8-DD6D-41D6-8109-9702EE9EF946}" type="pres">
      <dgm:prSet presAssocID="{A51C3C1C-01B1-41D5-94C0-47A9FB8B2A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06E429-2C86-4497-8B2F-7AB27CF36EB0}" type="pres">
      <dgm:prSet presAssocID="{580F7412-BE72-49F4-B995-E43118F54E62}" presName="node" presStyleLbl="node1" presStyleIdx="0" presStyleCnt="3" custScaleX="128835" custScaleY="2177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A8214F-0939-4805-89CF-5FAF3C5334DE}" type="pres">
      <dgm:prSet presAssocID="{42EB4B84-0667-4D77-B93B-65C8A50259A5}" presName="sibTrans" presStyleCnt="0"/>
      <dgm:spPr/>
    </dgm:pt>
    <dgm:pt modelId="{169EE30A-2D02-4A40-912E-2A7A5F796648}" type="pres">
      <dgm:prSet presAssocID="{428DE44C-2321-435D-BEA0-89A9520D1F70}" presName="node" presStyleLbl="node1" presStyleIdx="1" presStyleCnt="3" custScaleX="117547" custScaleY="218427" custLinFactNeighborX="-2460" custLinFactNeighborY="-1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76746-ACE2-4CE7-946D-883F52F1E980}" type="pres">
      <dgm:prSet presAssocID="{EFA10430-ED71-449E-AF17-1A23754D2A3F}" presName="sibTrans" presStyleCnt="0"/>
      <dgm:spPr/>
    </dgm:pt>
    <dgm:pt modelId="{604C8EDF-DD3E-4B84-83DC-4C9245940750}" type="pres">
      <dgm:prSet presAssocID="{F8080265-62B4-43E6-8A11-302B2D2E4B1F}" presName="node" presStyleLbl="node1" presStyleIdx="2" presStyleCnt="3" custScaleX="115648" custScaleY="218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8CE75F-5601-4127-9D4A-8C53E7FD7564}" srcId="{A51C3C1C-01B1-41D5-94C0-47A9FB8B2AEC}" destId="{580F7412-BE72-49F4-B995-E43118F54E62}" srcOrd="0" destOrd="0" parTransId="{A3D0183F-4068-486A-8389-EA5C0CB19981}" sibTransId="{42EB4B84-0667-4D77-B93B-65C8A50259A5}"/>
    <dgm:cxn modelId="{0372F2F7-D1C5-4E06-8AA7-901C30B3D136}" type="presOf" srcId="{580F7412-BE72-49F4-B995-E43118F54E62}" destId="{2306E429-2C86-4497-8B2F-7AB27CF36EB0}" srcOrd="0" destOrd="0" presId="urn:microsoft.com/office/officeart/2005/8/layout/default"/>
    <dgm:cxn modelId="{27E01600-9A6E-49F1-BDC6-7E713D9016C7}" srcId="{A51C3C1C-01B1-41D5-94C0-47A9FB8B2AEC}" destId="{428DE44C-2321-435D-BEA0-89A9520D1F70}" srcOrd="1" destOrd="0" parTransId="{FB779F14-2441-4166-BDC3-26B5C5A3C733}" sibTransId="{EFA10430-ED71-449E-AF17-1A23754D2A3F}"/>
    <dgm:cxn modelId="{FDC5879F-871E-470B-8358-E974856FA9ED}" srcId="{A51C3C1C-01B1-41D5-94C0-47A9FB8B2AEC}" destId="{F8080265-62B4-43E6-8A11-302B2D2E4B1F}" srcOrd="2" destOrd="0" parTransId="{609F4781-67C0-41B9-9FA5-3EF4C937D607}" sibTransId="{7ED70C61-8270-42F0-A818-21D0E8E40E79}"/>
    <dgm:cxn modelId="{11A529C0-8331-4547-8540-55AEFACDA78B}" type="presOf" srcId="{428DE44C-2321-435D-BEA0-89A9520D1F70}" destId="{169EE30A-2D02-4A40-912E-2A7A5F796648}" srcOrd="0" destOrd="0" presId="urn:microsoft.com/office/officeart/2005/8/layout/default"/>
    <dgm:cxn modelId="{EF09B43E-F9DC-4EC7-AC44-1EA1BA784B22}" type="presOf" srcId="{A51C3C1C-01B1-41D5-94C0-47A9FB8B2AEC}" destId="{58BF72B8-DD6D-41D6-8109-9702EE9EF946}" srcOrd="0" destOrd="0" presId="urn:microsoft.com/office/officeart/2005/8/layout/default"/>
    <dgm:cxn modelId="{AAA0842C-9ABA-4C8E-9DE5-0F8EC2E54F8D}" type="presOf" srcId="{F8080265-62B4-43E6-8A11-302B2D2E4B1F}" destId="{604C8EDF-DD3E-4B84-83DC-4C9245940750}" srcOrd="0" destOrd="0" presId="urn:microsoft.com/office/officeart/2005/8/layout/default"/>
    <dgm:cxn modelId="{8A813B08-9058-4C38-B6F6-6CD614E47D62}" type="presParOf" srcId="{58BF72B8-DD6D-41D6-8109-9702EE9EF946}" destId="{2306E429-2C86-4497-8B2F-7AB27CF36EB0}" srcOrd="0" destOrd="0" presId="urn:microsoft.com/office/officeart/2005/8/layout/default"/>
    <dgm:cxn modelId="{0C343898-0DC8-4AAA-9B5A-6187BAE6C1C0}" type="presParOf" srcId="{58BF72B8-DD6D-41D6-8109-9702EE9EF946}" destId="{45A8214F-0939-4805-89CF-5FAF3C5334DE}" srcOrd="1" destOrd="0" presId="urn:microsoft.com/office/officeart/2005/8/layout/default"/>
    <dgm:cxn modelId="{CFBC2A87-67F7-4483-97B9-B9A2E81B3514}" type="presParOf" srcId="{58BF72B8-DD6D-41D6-8109-9702EE9EF946}" destId="{169EE30A-2D02-4A40-912E-2A7A5F796648}" srcOrd="2" destOrd="0" presId="urn:microsoft.com/office/officeart/2005/8/layout/default"/>
    <dgm:cxn modelId="{772FE4B4-9895-45CC-B3F4-5EE1577B6AB1}" type="presParOf" srcId="{58BF72B8-DD6D-41D6-8109-9702EE9EF946}" destId="{85376746-ACE2-4CE7-946D-883F52F1E980}" srcOrd="3" destOrd="0" presId="urn:microsoft.com/office/officeart/2005/8/layout/default"/>
    <dgm:cxn modelId="{51672FA7-6833-4F11-BA98-706F669D21EB}" type="presParOf" srcId="{58BF72B8-DD6D-41D6-8109-9702EE9EF946}" destId="{604C8EDF-DD3E-4B84-83DC-4C924594075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0B279D-5D4F-4416-BD1C-7EBF090D46C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74350ED-9A3C-43E7-9FBD-D08CC8ADB918}">
      <dgm:prSet phldrT="[Text]"/>
      <dgm:spPr/>
      <dgm:t>
        <a:bodyPr/>
        <a:lstStyle/>
        <a:p>
          <a:r>
            <a:rPr lang="en-US" dirty="0" smtClean="0"/>
            <a:t>Highest estimated prevalence of alcohol use during pregnancy in the world - 60.4% (</a:t>
          </a:r>
          <a:r>
            <a:rPr lang="en-US" dirty="0" err="1" smtClean="0"/>
            <a:t>Poplova</a:t>
          </a:r>
          <a:r>
            <a:rPr lang="en-US" dirty="0" smtClean="0"/>
            <a:t> et al, 2017)</a:t>
          </a:r>
          <a:endParaRPr lang="en-US" dirty="0"/>
        </a:p>
      </dgm:t>
    </dgm:pt>
    <dgm:pt modelId="{D55A1950-AFE3-48B7-8446-3247E0926273}" type="parTrans" cxnId="{84F19BF8-2866-4A6F-B02C-260E67032F0F}">
      <dgm:prSet/>
      <dgm:spPr/>
      <dgm:t>
        <a:bodyPr/>
        <a:lstStyle/>
        <a:p>
          <a:endParaRPr lang="en-US"/>
        </a:p>
      </dgm:t>
    </dgm:pt>
    <dgm:pt modelId="{E5B33DBE-5BC5-4B1D-AD88-EC272D51C0EA}" type="sibTrans" cxnId="{84F19BF8-2866-4A6F-B02C-260E67032F0F}">
      <dgm:prSet/>
      <dgm:spPr/>
      <dgm:t>
        <a:bodyPr/>
        <a:lstStyle/>
        <a:p>
          <a:endParaRPr lang="en-US"/>
        </a:p>
      </dgm:t>
    </dgm:pt>
    <dgm:pt modelId="{D3631122-9395-4E2A-8047-BE0F34CC836D}">
      <dgm:prSet phldrT="[Text]"/>
      <dgm:spPr/>
      <dgm:t>
        <a:bodyPr/>
        <a:lstStyle/>
        <a:p>
          <a:r>
            <a:rPr lang="en-US" dirty="0" smtClean="0"/>
            <a:t>63% of women in Ireland reported alcohol consumption during pregnancy (</a:t>
          </a:r>
          <a:r>
            <a:rPr lang="en-US" dirty="0" err="1" smtClean="0"/>
            <a:t>Coombe</a:t>
          </a:r>
          <a:r>
            <a:rPr lang="en-US" dirty="0" smtClean="0"/>
            <a:t> study, 2006)</a:t>
          </a:r>
          <a:endParaRPr lang="en-US" dirty="0"/>
        </a:p>
      </dgm:t>
    </dgm:pt>
    <dgm:pt modelId="{1AF3BE13-2470-425D-A612-C00ECD91B2E8}" type="parTrans" cxnId="{981730F4-0F81-428E-9B36-157E2105DE3F}">
      <dgm:prSet/>
      <dgm:spPr/>
      <dgm:t>
        <a:bodyPr/>
        <a:lstStyle/>
        <a:p>
          <a:endParaRPr lang="en-US"/>
        </a:p>
      </dgm:t>
    </dgm:pt>
    <dgm:pt modelId="{CF057C87-2704-4982-B133-5B461D70C20D}" type="sibTrans" cxnId="{981730F4-0F81-428E-9B36-157E2105DE3F}">
      <dgm:prSet/>
      <dgm:spPr/>
      <dgm:t>
        <a:bodyPr/>
        <a:lstStyle/>
        <a:p>
          <a:endParaRPr lang="en-US"/>
        </a:p>
      </dgm:t>
    </dgm:pt>
    <dgm:pt modelId="{DDD55684-F557-4464-97D0-2124FC01137C}">
      <dgm:prSet phldrT="[Text]"/>
      <dgm:spPr/>
      <dgm:t>
        <a:bodyPr/>
        <a:lstStyle/>
        <a:p>
          <a:r>
            <a:rPr lang="en-US" dirty="0" smtClean="0"/>
            <a:t>75% of 15/16 year olds drink alcohol, of whom 28% binge drink (Health Research Board, 2016)</a:t>
          </a:r>
          <a:endParaRPr lang="en-US" dirty="0"/>
        </a:p>
      </dgm:t>
    </dgm:pt>
    <dgm:pt modelId="{3745AE48-26C7-4BDD-9D8A-25547BB15FA0}" type="parTrans" cxnId="{939840BB-E867-4F08-9955-15B0ACB980D7}">
      <dgm:prSet/>
      <dgm:spPr/>
      <dgm:t>
        <a:bodyPr/>
        <a:lstStyle/>
        <a:p>
          <a:endParaRPr lang="en-US"/>
        </a:p>
      </dgm:t>
    </dgm:pt>
    <dgm:pt modelId="{218A1963-04B7-4DE9-AF56-196027B71440}" type="sibTrans" cxnId="{939840BB-E867-4F08-9955-15B0ACB980D7}">
      <dgm:prSet/>
      <dgm:spPr/>
      <dgm:t>
        <a:bodyPr/>
        <a:lstStyle/>
        <a:p>
          <a:endParaRPr lang="en-US"/>
        </a:p>
      </dgm:t>
    </dgm:pt>
    <dgm:pt modelId="{10CDBB98-8158-44F0-A52B-3F644DEB36BA}" type="pres">
      <dgm:prSet presAssocID="{3F0B279D-5D4F-4416-BD1C-7EBF090D46C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E9C0AD-7BC7-4160-AA89-624ADC9F504C}" type="pres">
      <dgm:prSet presAssocID="{574350ED-9A3C-43E7-9FBD-D08CC8ADB918}" presName="parentLin" presStyleCnt="0"/>
      <dgm:spPr/>
    </dgm:pt>
    <dgm:pt modelId="{6BFE6F39-CDC2-4D6E-8C13-F9E71B710FAC}" type="pres">
      <dgm:prSet presAssocID="{574350ED-9A3C-43E7-9FBD-D08CC8ADB91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F40DD26-F4B7-49DE-B800-06F81E424A2D}" type="pres">
      <dgm:prSet presAssocID="{574350ED-9A3C-43E7-9FBD-D08CC8ADB918}" presName="parentText" presStyleLbl="node1" presStyleIdx="0" presStyleCnt="3" custScaleX="119070" custScaleY="271956" custLinFactNeighborX="-6458" custLinFactNeighborY="-76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A124C-1AC5-4857-9479-D02C8A290EB7}" type="pres">
      <dgm:prSet presAssocID="{574350ED-9A3C-43E7-9FBD-D08CC8ADB918}" presName="negativeSpace" presStyleCnt="0"/>
      <dgm:spPr/>
    </dgm:pt>
    <dgm:pt modelId="{A736A308-C631-4A70-8565-E506C4BEC9E0}" type="pres">
      <dgm:prSet presAssocID="{574350ED-9A3C-43E7-9FBD-D08CC8ADB918}" presName="childText" presStyleLbl="conFgAcc1" presStyleIdx="0" presStyleCnt="3">
        <dgm:presLayoutVars>
          <dgm:bulletEnabled val="1"/>
        </dgm:presLayoutVars>
      </dgm:prSet>
      <dgm:spPr/>
    </dgm:pt>
    <dgm:pt modelId="{0A8518AF-8FDE-497C-9634-3AC99F06C4F4}" type="pres">
      <dgm:prSet presAssocID="{E5B33DBE-5BC5-4B1D-AD88-EC272D51C0EA}" presName="spaceBetweenRectangles" presStyleCnt="0"/>
      <dgm:spPr/>
    </dgm:pt>
    <dgm:pt modelId="{20F3BFE1-2515-4D06-AA62-3A559B1509DA}" type="pres">
      <dgm:prSet presAssocID="{D3631122-9395-4E2A-8047-BE0F34CC836D}" presName="parentLin" presStyleCnt="0"/>
      <dgm:spPr/>
    </dgm:pt>
    <dgm:pt modelId="{BB497163-094E-4BF0-8F94-6E29C284F021}" type="pres">
      <dgm:prSet presAssocID="{D3631122-9395-4E2A-8047-BE0F34CC836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9009531-265F-402B-9A1F-43FBBB61A0FF}" type="pres">
      <dgm:prSet presAssocID="{D3631122-9395-4E2A-8047-BE0F34CC836D}" presName="parentText" presStyleLbl="node1" presStyleIdx="1" presStyleCnt="3" custScaleX="119630" custScaleY="2066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EC129-4CA7-41E8-80D9-46DBE8440244}" type="pres">
      <dgm:prSet presAssocID="{D3631122-9395-4E2A-8047-BE0F34CC836D}" presName="negativeSpace" presStyleCnt="0"/>
      <dgm:spPr/>
    </dgm:pt>
    <dgm:pt modelId="{58A1730B-4469-4568-A314-ACFFB4A0B785}" type="pres">
      <dgm:prSet presAssocID="{D3631122-9395-4E2A-8047-BE0F34CC836D}" presName="childText" presStyleLbl="conFgAcc1" presStyleIdx="1" presStyleCnt="3">
        <dgm:presLayoutVars>
          <dgm:bulletEnabled val="1"/>
        </dgm:presLayoutVars>
      </dgm:prSet>
      <dgm:spPr/>
    </dgm:pt>
    <dgm:pt modelId="{D840EB19-E27F-4614-BAEF-F308F6AF0F30}" type="pres">
      <dgm:prSet presAssocID="{CF057C87-2704-4982-B133-5B461D70C20D}" presName="spaceBetweenRectangles" presStyleCnt="0"/>
      <dgm:spPr/>
    </dgm:pt>
    <dgm:pt modelId="{96DED6DB-9670-495A-A960-0D454E8D2176}" type="pres">
      <dgm:prSet presAssocID="{DDD55684-F557-4464-97D0-2124FC01137C}" presName="parentLin" presStyleCnt="0"/>
      <dgm:spPr/>
    </dgm:pt>
    <dgm:pt modelId="{8BBFC2B6-E8D2-4E41-B934-A0DDC1C2622D}" type="pres">
      <dgm:prSet presAssocID="{DDD55684-F557-4464-97D0-2124FC01137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6DFD7EE-2999-4FFE-ADFC-CC56AAAA75FB}" type="pres">
      <dgm:prSet presAssocID="{DDD55684-F557-4464-97D0-2124FC01137C}" presName="parentText" presStyleLbl="node1" presStyleIdx="2" presStyleCnt="3" custScaleX="120585" custScaleY="2642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0CDC6-BEE9-4AA0-A3C7-2D180A1EFF00}" type="pres">
      <dgm:prSet presAssocID="{DDD55684-F557-4464-97D0-2124FC01137C}" presName="negativeSpace" presStyleCnt="0"/>
      <dgm:spPr/>
    </dgm:pt>
    <dgm:pt modelId="{687DD43D-5EDE-406A-85B1-394E1B682DAF}" type="pres">
      <dgm:prSet presAssocID="{DDD55684-F557-4464-97D0-2124FC01137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B64358A-7BCD-4AE0-8522-02B552751463}" type="presOf" srcId="{3F0B279D-5D4F-4416-BD1C-7EBF090D46C2}" destId="{10CDBB98-8158-44F0-A52B-3F644DEB36BA}" srcOrd="0" destOrd="0" presId="urn:microsoft.com/office/officeart/2005/8/layout/list1"/>
    <dgm:cxn modelId="{BC8B6E60-304A-48AA-BFE7-E9F2376D91FB}" type="presOf" srcId="{D3631122-9395-4E2A-8047-BE0F34CC836D}" destId="{BB497163-094E-4BF0-8F94-6E29C284F021}" srcOrd="0" destOrd="0" presId="urn:microsoft.com/office/officeart/2005/8/layout/list1"/>
    <dgm:cxn modelId="{939840BB-E867-4F08-9955-15B0ACB980D7}" srcId="{3F0B279D-5D4F-4416-BD1C-7EBF090D46C2}" destId="{DDD55684-F557-4464-97D0-2124FC01137C}" srcOrd="2" destOrd="0" parTransId="{3745AE48-26C7-4BDD-9D8A-25547BB15FA0}" sibTransId="{218A1963-04B7-4DE9-AF56-196027B71440}"/>
    <dgm:cxn modelId="{981730F4-0F81-428E-9B36-157E2105DE3F}" srcId="{3F0B279D-5D4F-4416-BD1C-7EBF090D46C2}" destId="{D3631122-9395-4E2A-8047-BE0F34CC836D}" srcOrd="1" destOrd="0" parTransId="{1AF3BE13-2470-425D-A612-C00ECD91B2E8}" sibTransId="{CF057C87-2704-4982-B133-5B461D70C20D}"/>
    <dgm:cxn modelId="{84F19BF8-2866-4A6F-B02C-260E67032F0F}" srcId="{3F0B279D-5D4F-4416-BD1C-7EBF090D46C2}" destId="{574350ED-9A3C-43E7-9FBD-D08CC8ADB918}" srcOrd="0" destOrd="0" parTransId="{D55A1950-AFE3-48B7-8446-3247E0926273}" sibTransId="{E5B33DBE-5BC5-4B1D-AD88-EC272D51C0EA}"/>
    <dgm:cxn modelId="{ACF099B9-01B6-4606-902B-A133E745FA58}" type="presOf" srcId="{D3631122-9395-4E2A-8047-BE0F34CC836D}" destId="{F9009531-265F-402B-9A1F-43FBBB61A0FF}" srcOrd="1" destOrd="0" presId="urn:microsoft.com/office/officeart/2005/8/layout/list1"/>
    <dgm:cxn modelId="{1CC47EC2-7F34-4874-927B-FD68607BF53C}" type="presOf" srcId="{574350ED-9A3C-43E7-9FBD-D08CC8ADB918}" destId="{FF40DD26-F4B7-49DE-B800-06F81E424A2D}" srcOrd="1" destOrd="0" presId="urn:microsoft.com/office/officeart/2005/8/layout/list1"/>
    <dgm:cxn modelId="{22589578-534E-4329-AB85-7662AE567E88}" type="presOf" srcId="{DDD55684-F557-4464-97D0-2124FC01137C}" destId="{06DFD7EE-2999-4FFE-ADFC-CC56AAAA75FB}" srcOrd="1" destOrd="0" presId="urn:microsoft.com/office/officeart/2005/8/layout/list1"/>
    <dgm:cxn modelId="{160F2965-6A98-4F9D-979F-8F38ACB5CA4F}" type="presOf" srcId="{574350ED-9A3C-43E7-9FBD-D08CC8ADB918}" destId="{6BFE6F39-CDC2-4D6E-8C13-F9E71B710FAC}" srcOrd="0" destOrd="0" presId="urn:microsoft.com/office/officeart/2005/8/layout/list1"/>
    <dgm:cxn modelId="{5C3B63B0-C785-49D1-914E-E6BD28E9FA24}" type="presOf" srcId="{DDD55684-F557-4464-97D0-2124FC01137C}" destId="{8BBFC2B6-E8D2-4E41-B934-A0DDC1C2622D}" srcOrd="0" destOrd="0" presId="urn:microsoft.com/office/officeart/2005/8/layout/list1"/>
    <dgm:cxn modelId="{43ACE4F2-669D-4523-9F25-D564389D5673}" type="presParOf" srcId="{10CDBB98-8158-44F0-A52B-3F644DEB36BA}" destId="{D1E9C0AD-7BC7-4160-AA89-624ADC9F504C}" srcOrd="0" destOrd="0" presId="urn:microsoft.com/office/officeart/2005/8/layout/list1"/>
    <dgm:cxn modelId="{82779836-49FF-47C7-8075-3F2846F25CE0}" type="presParOf" srcId="{D1E9C0AD-7BC7-4160-AA89-624ADC9F504C}" destId="{6BFE6F39-CDC2-4D6E-8C13-F9E71B710FAC}" srcOrd="0" destOrd="0" presId="urn:microsoft.com/office/officeart/2005/8/layout/list1"/>
    <dgm:cxn modelId="{7CDCD589-2330-49CB-9350-D327704471BC}" type="presParOf" srcId="{D1E9C0AD-7BC7-4160-AA89-624ADC9F504C}" destId="{FF40DD26-F4B7-49DE-B800-06F81E424A2D}" srcOrd="1" destOrd="0" presId="urn:microsoft.com/office/officeart/2005/8/layout/list1"/>
    <dgm:cxn modelId="{AEFFF90E-D367-4307-9A5F-C587B03AC1CA}" type="presParOf" srcId="{10CDBB98-8158-44F0-A52B-3F644DEB36BA}" destId="{02DA124C-1AC5-4857-9479-D02C8A290EB7}" srcOrd="1" destOrd="0" presId="urn:microsoft.com/office/officeart/2005/8/layout/list1"/>
    <dgm:cxn modelId="{111295C7-D6B1-4455-857A-ECEF10A2A47D}" type="presParOf" srcId="{10CDBB98-8158-44F0-A52B-3F644DEB36BA}" destId="{A736A308-C631-4A70-8565-E506C4BEC9E0}" srcOrd="2" destOrd="0" presId="urn:microsoft.com/office/officeart/2005/8/layout/list1"/>
    <dgm:cxn modelId="{610861FF-8A94-4D08-9C6F-3CD5982EF982}" type="presParOf" srcId="{10CDBB98-8158-44F0-A52B-3F644DEB36BA}" destId="{0A8518AF-8FDE-497C-9634-3AC99F06C4F4}" srcOrd="3" destOrd="0" presId="urn:microsoft.com/office/officeart/2005/8/layout/list1"/>
    <dgm:cxn modelId="{D3E52614-E008-4906-8569-1D8DCB8A06E4}" type="presParOf" srcId="{10CDBB98-8158-44F0-A52B-3F644DEB36BA}" destId="{20F3BFE1-2515-4D06-AA62-3A559B1509DA}" srcOrd="4" destOrd="0" presId="urn:microsoft.com/office/officeart/2005/8/layout/list1"/>
    <dgm:cxn modelId="{DFD6942C-1ED1-48D7-9642-6D1389176BB5}" type="presParOf" srcId="{20F3BFE1-2515-4D06-AA62-3A559B1509DA}" destId="{BB497163-094E-4BF0-8F94-6E29C284F021}" srcOrd="0" destOrd="0" presId="urn:microsoft.com/office/officeart/2005/8/layout/list1"/>
    <dgm:cxn modelId="{26B57AF7-0692-4543-980A-FD34B66ED679}" type="presParOf" srcId="{20F3BFE1-2515-4D06-AA62-3A559B1509DA}" destId="{F9009531-265F-402B-9A1F-43FBBB61A0FF}" srcOrd="1" destOrd="0" presId="urn:microsoft.com/office/officeart/2005/8/layout/list1"/>
    <dgm:cxn modelId="{19608C58-B854-4C6E-AD0E-84F4BA797215}" type="presParOf" srcId="{10CDBB98-8158-44F0-A52B-3F644DEB36BA}" destId="{E29EC129-4CA7-41E8-80D9-46DBE8440244}" srcOrd="5" destOrd="0" presId="urn:microsoft.com/office/officeart/2005/8/layout/list1"/>
    <dgm:cxn modelId="{37C389E1-07E4-4ADA-A0D1-083E70213B10}" type="presParOf" srcId="{10CDBB98-8158-44F0-A52B-3F644DEB36BA}" destId="{58A1730B-4469-4568-A314-ACFFB4A0B785}" srcOrd="6" destOrd="0" presId="urn:microsoft.com/office/officeart/2005/8/layout/list1"/>
    <dgm:cxn modelId="{095A8FB9-FBDE-4820-97EC-81AD05989C1C}" type="presParOf" srcId="{10CDBB98-8158-44F0-A52B-3F644DEB36BA}" destId="{D840EB19-E27F-4614-BAEF-F308F6AF0F30}" srcOrd="7" destOrd="0" presId="urn:microsoft.com/office/officeart/2005/8/layout/list1"/>
    <dgm:cxn modelId="{7338DDE0-63ED-4664-9E74-B103CFA84895}" type="presParOf" srcId="{10CDBB98-8158-44F0-A52B-3F644DEB36BA}" destId="{96DED6DB-9670-495A-A960-0D454E8D2176}" srcOrd="8" destOrd="0" presId="urn:microsoft.com/office/officeart/2005/8/layout/list1"/>
    <dgm:cxn modelId="{45388217-F559-41E3-AF6C-98163E271E3E}" type="presParOf" srcId="{96DED6DB-9670-495A-A960-0D454E8D2176}" destId="{8BBFC2B6-E8D2-4E41-B934-A0DDC1C2622D}" srcOrd="0" destOrd="0" presId="urn:microsoft.com/office/officeart/2005/8/layout/list1"/>
    <dgm:cxn modelId="{CA45C2D0-969B-465F-BECB-8439C943C771}" type="presParOf" srcId="{96DED6DB-9670-495A-A960-0D454E8D2176}" destId="{06DFD7EE-2999-4FFE-ADFC-CC56AAAA75FB}" srcOrd="1" destOrd="0" presId="urn:microsoft.com/office/officeart/2005/8/layout/list1"/>
    <dgm:cxn modelId="{4F99DE2B-5CDF-4FDE-8E27-62627EB87F39}" type="presParOf" srcId="{10CDBB98-8158-44F0-A52B-3F644DEB36BA}" destId="{F360CDC6-BEE9-4AA0-A3C7-2D180A1EFF00}" srcOrd="9" destOrd="0" presId="urn:microsoft.com/office/officeart/2005/8/layout/list1"/>
    <dgm:cxn modelId="{3B556E7F-E33C-41FE-97DD-69AAE4211A34}" type="presParOf" srcId="{10CDBB98-8158-44F0-A52B-3F644DEB36BA}" destId="{687DD43D-5EDE-406A-85B1-394E1B682DA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CB2DE6-D7DC-479A-974E-7D374F415EAA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587368-ECB7-4B8D-9B15-4FB19589F591}">
      <dgm:prSet phldrT="[Text]"/>
      <dgm:spPr/>
      <dgm:t>
        <a:bodyPr/>
        <a:lstStyle/>
        <a:p>
          <a:r>
            <a:rPr lang="en-US" dirty="0" smtClean="0"/>
            <a:t>National Alcohol Policy 1996</a:t>
          </a:r>
          <a:endParaRPr lang="en-US" dirty="0"/>
        </a:p>
      </dgm:t>
    </dgm:pt>
    <dgm:pt modelId="{33564FAC-5784-4831-BE0D-4100B1C30C83}" type="parTrans" cxnId="{14B9E9B2-388C-417B-8448-5C7C0C691272}">
      <dgm:prSet/>
      <dgm:spPr/>
      <dgm:t>
        <a:bodyPr/>
        <a:lstStyle/>
        <a:p>
          <a:endParaRPr lang="en-US"/>
        </a:p>
      </dgm:t>
    </dgm:pt>
    <dgm:pt modelId="{565DC6FD-9458-4FAF-9429-EBD5533E316D}" type="sibTrans" cxnId="{14B9E9B2-388C-417B-8448-5C7C0C691272}">
      <dgm:prSet/>
      <dgm:spPr/>
      <dgm:t>
        <a:bodyPr/>
        <a:lstStyle/>
        <a:p>
          <a:endParaRPr lang="en-US"/>
        </a:p>
      </dgm:t>
    </dgm:pt>
    <dgm:pt modelId="{D25DC071-8795-4857-B3A5-1694109A42F5}">
      <dgm:prSet phldrT="[Text]"/>
      <dgm:spPr/>
      <dgm:t>
        <a:bodyPr/>
        <a:lstStyle/>
        <a:p>
          <a:r>
            <a:rPr lang="en-US" dirty="0" smtClean="0"/>
            <a:t>Alcohol can cause a variety of birth defects</a:t>
          </a:r>
          <a:endParaRPr lang="en-US" dirty="0"/>
        </a:p>
      </dgm:t>
    </dgm:pt>
    <dgm:pt modelId="{B0B63B3A-6976-4EDE-8C3E-FD41F3E867C8}" type="parTrans" cxnId="{B632A9A9-B75D-47DB-B8DE-04831AA3EA4F}">
      <dgm:prSet/>
      <dgm:spPr/>
      <dgm:t>
        <a:bodyPr/>
        <a:lstStyle/>
        <a:p>
          <a:endParaRPr lang="en-US"/>
        </a:p>
      </dgm:t>
    </dgm:pt>
    <dgm:pt modelId="{D3940B91-20A0-4754-94C7-8321F379E837}" type="sibTrans" cxnId="{B632A9A9-B75D-47DB-B8DE-04831AA3EA4F}">
      <dgm:prSet/>
      <dgm:spPr/>
      <dgm:t>
        <a:bodyPr/>
        <a:lstStyle/>
        <a:p>
          <a:endParaRPr lang="en-US"/>
        </a:p>
      </dgm:t>
    </dgm:pt>
    <dgm:pt modelId="{3F041ED8-3EE1-4B41-8F75-66F5D19C1A55}">
      <dgm:prSet phldrT="[Text]"/>
      <dgm:spPr/>
      <dgm:t>
        <a:bodyPr/>
        <a:lstStyle/>
        <a:p>
          <a:r>
            <a:rPr lang="en-US" dirty="0" smtClean="0"/>
            <a:t>Strategic Task Force on Alcohol 2002/2004</a:t>
          </a:r>
          <a:endParaRPr lang="en-US" dirty="0"/>
        </a:p>
      </dgm:t>
    </dgm:pt>
    <dgm:pt modelId="{45269385-BC86-4EAC-905A-41352CF44308}" type="parTrans" cxnId="{52B06CA4-6C39-4D10-A2DA-A179C12AA549}">
      <dgm:prSet/>
      <dgm:spPr/>
      <dgm:t>
        <a:bodyPr/>
        <a:lstStyle/>
        <a:p>
          <a:endParaRPr lang="en-US"/>
        </a:p>
      </dgm:t>
    </dgm:pt>
    <dgm:pt modelId="{832E86F6-96CB-4356-B40B-B0373D3DA77D}" type="sibTrans" cxnId="{52B06CA4-6C39-4D10-A2DA-A179C12AA549}">
      <dgm:prSet/>
      <dgm:spPr/>
      <dgm:t>
        <a:bodyPr/>
        <a:lstStyle/>
        <a:p>
          <a:endParaRPr lang="en-US"/>
        </a:p>
      </dgm:t>
    </dgm:pt>
    <dgm:pt modelId="{B11F0BDC-8EE3-4C37-A8ED-A055AB16E751}">
      <dgm:prSet phldrT="[Text]"/>
      <dgm:spPr/>
      <dgm:t>
        <a:bodyPr/>
        <a:lstStyle/>
        <a:p>
          <a:r>
            <a:rPr lang="en-US" dirty="0" smtClean="0"/>
            <a:t>Fleeting reference to pregnancy &amp; alcohol</a:t>
          </a:r>
          <a:endParaRPr lang="en-US" dirty="0"/>
        </a:p>
      </dgm:t>
    </dgm:pt>
    <dgm:pt modelId="{AFD011B6-CF23-402A-8C91-4657E05C4E15}" type="parTrans" cxnId="{DE22CD4A-CB77-41C8-AD24-38400D5A7440}">
      <dgm:prSet/>
      <dgm:spPr/>
      <dgm:t>
        <a:bodyPr/>
        <a:lstStyle/>
        <a:p>
          <a:endParaRPr lang="en-US"/>
        </a:p>
      </dgm:t>
    </dgm:pt>
    <dgm:pt modelId="{FC3FB6C5-057B-4085-AB6D-1CE6B5D6FDE8}" type="sibTrans" cxnId="{DE22CD4A-CB77-41C8-AD24-38400D5A7440}">
      <dgm:prSet/>
      <dgm:spPr/>
      <dgm:t>
        <a:bodyPr/>
        <a:lstStyle/>
        <a:p>
          <a:endParaRPr lang="en-US"/>
        </a:p>
      </dgm:t>
    </dgm:pt>
    <dgm:pt modelId="{5BE33A2C-5DE8-428C-9B9B-084BF2321A73}">
      <dgm:prSet phldrT="[Text]"/>
      <dgm:spPr/>
      <dgm:t>
        <a:bodyPr/>
        <a:lstStyle/>
        <a:p>
          <a:r>
            <a:rPr lang="en-US" dirty="0" smtClean="0"/>
            <a:t>Alcohol avoidance – driving, sport, water, machinery, DIY, workplace &amp; pregnancy</a:t>
          </a:r>
          <a:endParaRPr lang="en-US" dirty="0"/>
        </a:p>
      </dgm:t>
    </dgm:pt>
    <dgm:pt modelId="{A232F422-9489-44E9-A851-7375099BF2EC}" type="parTrans" cxnId="{ABFE6836-B13C-402F-9F3A-B7083F3C3DEB}">
      <dgm:prSet/>
      <dgm:spPr/>
      <dgm:t>
        <a:bodyPr/>
        <a:lstStyle/>
        <a:p>
          <a:endParaRPr lang="en-US"/>
        </a:p>
      </dgm:t>
    </dgm:pt>
    <dgm:pt modelId="{703DD2C1-0F1C-45BE-889C-F0796151BD77}" type="sibTrans" cxnId="{ABFE6836-B13C-402F-9F3A-B7083F3C3DEB}">
      <dgm:prSet/>
      <dgm:spPr/>
      <dgm:t>
        <a:bodyPr/>
        <a:lstStyle/>
        <a:p>
          <a:endParaRPr lang="en-US"/>
        </a:p>
      </dgm:t>
    </dgm:pt>
    <dgm:pt modelId="{111B09A1-6AF6-4C0E-8CFB-5B375DFC05D4}">
      <dgm:prSet phldrT="[Text]"/>
      <dgm:spPr/>
      <dgm:t>
        <a:bodyPr/>
        <a:lstStyle/>
        <a:p>
          <a:r>
            <a:rPr lang="en-US" dirty="0" smtClean="0"/>
            <a:t>EU Strategy 2006</a:t>
          </a:r>
          <a:endParaRPr lang="en-US" dirty="0"/>
        </a:p>
      </dgm:t>
    </dgm:pt>
    <dgm:pt modelId="{2F58C760-8A5F-40EB-A846-9D0F0F3A0D11}" type="parTrans" cxnId="{EBF784B1-C8B6-4FC4-8E51-3981A0378B06}">
      <dgm:prSet/>
      <dgm:spPr/>
      <dgm:t>
        <a:bodyPr/>
        <a:lstStyle/>
        <a:p>
          <a:endParaRPr lang="en-US"/>
        </a:p>
      </dgm:t>
    </dgm:pt>
    <dgm:pt modelId="{C27F1166-6889-4419-B5E5-298744CB703D}" type="sibTrans" cxnId="{EBF784B1-C8B6-4FC4-8E51-3981A0378B06}">
      <dgm:prSet/>
      <dgm:spPr/>
      <dgm:t>
        <a:bodyPr/>
        <a:lstStyle/>
        <a:p>
          <a:endParaRPr lang="en-US"/>
        </a:p>
      </dgm:t>
    </dgm:pt>
    <dgm:pt modelId="{1FB1736F-33E0-4A65-99DE-1162C93B935F}">
      <dgm:prSet phldrT="[Text]"/>
      <dgm:spPr/>
      <dgm:t>
        <a:bodyPr/>
        <a:lstStyle/>
        <a:p>
          <a:r>
            <a:rPr lang="en-US" dirty="0" smtClean="0"/>
            <a:t>Aim to reduce alcohol during pregnancy to reduce number of children born with Foetal Alcohol Disorders</a:t>
          </a:r>
          <a:endParaRPr lang="en-US" dirty="0"/>
        </a:p>
      </dgm:t>
    </dgm:pt>
    <dgm:pt modelId="{AEF841BA-2DE9-45AF-8292-479BC017D613}" type="parTrans" cxnId="{59661137-B437-410F-9219-450A63167012}">
      <dgm:prSet/>
      <dgm:spPr/>
      <dgm:t>
        <a:bodyPr/>
        <a:lstStyle/>
        <a:p>
          <a:endParaRPr lang="en-US"/>
        </a:p>
      </dgm:t>
    </dgm:pt>
    <dgm:pt modelId="{ECA4F95A-F0D4-475E-A2EE-8CC95722C1E2}" type="sibTrans" cxnId="{59661137-B437-410F-9219-450A63167012}">
      <dgm:prSet/>
      <dgm:spPr/>
      <dgm:t>
        <a:bodyPr/>
        <a:lstStyle/>
        <a:p>
          <a:endParaRPr lang="en-US"/>
        </a:p>
      </dgm:t>
    </dgm:pt>
    <dgm:pt modelId="{B7D28F5C-7DA1-425B-9A3D-12AAA1E1C34B}">
      <dgm:prSet phldrT="[Text]"/>
      <dgm:spPr/>
      <dgm:t>
        <a:bodyPr/>
        <a:lstStyle/>
        <a:p>
          <a:r>
            <a:rPr lang="en-US" dirty="0" smtClean="0"/>
            <a:t>An “occasional drink may do no harm”</a:t>
          </a:r>
          <a:endParaRPr lang="en-US" dirty="0"/>
        </a:p>
      </dgm:t>
    </dgm:pt>
    <dgm:pt modelId="{7E4540E2-9079-4B1E-9B89-60CE8E215B8B}" type="parTrans" cxnId="{17AEF027-83E9-4908-96AD-EFEA771FE692}">
      <dgm:prSet/>
      <dgm:spPr/>
      <dgm:t>
        <a:bodyPr/>
        <a:lstStyle/>
        <a:p>
          <a:endParaRPr lang="en-US"/>
        </a:p>
      </dgm:t>
    </dgm:pt>
    <dgm:pt modelId="{1A80F81C-278E-47E6-BA29-A448DE85F33B}" type="sibTrans" cxnId="{17AEF027-83E9-4908-96AD-EFEA771FE692}">
      <dgm:prSet/>
      <dgm:spPr/>
      <dgm:t>
        <a:bodyPr/>
        <a:lstStyle/>
        <a:p>
          <a:endParaRPr lang="en-US"/>
        </a:p>
      </dgm:t>
    </dgm:pt>
    <dgm:pt modelId="{D021FEF8-DD75-40FB-81B4-D3FD5276B635}" type="pres">
      <dgm:prSet presAssocID="{B6CB2DE6-D7DC-479A-974E-7D374F415E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FEEAB6-EA8E-480E-ABAA-70E3B5619FA4}" type="pres">
      <dgm:prSet presAssocID="{E4587368-ECB7-4B8D-9B15-4FB19589F591}" presName="linNode" presStyleCnt="0"/>
      <dgm:spPr/>
    </dgm:pt>
    <dgm:pt modelId="{FFBD1AD8-2CEA-4D39-9673-3DE2BE9B6D89}" type="pres">
      <dgm:prSet presAssocID="{E4587368-ECB7-4B8D-9B15-4FB19589F59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7C39D-5378-4D3D-A4B6-3368A0A17EFE}" type="pres">
      <dgm:prSet presAssocID="{E4587368-ECB7-4B8D-9B15-4FB19589F59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5C31D-3731-42C1-8E52-4EFAA99878EB}" type="pres">
      <dgm:prSet presAssocID="{565DC6FD-9458-4FAF-9429-EBD5533E316D}" presName="sp" presStyleCnt="0"/>
      <dgm:spPr/>
    </dgm:pt>
    <dgm:pt modelId="{1D02B4D8-42B7-425F-8B4E-65307FAF5182}" type="pres">
      <dgm:prSet presAssocID="{3F041ED8-3EE1-4B41-8F75-66F5D19C1A55}" presName="linNode" presStyleCnt="0"/>
      <dgm:spPr/>
    </dgm:pt>
    <dgm:pt modelId="{CE9BB785-A9ED-451A-AFDE-0684262CB055}" type="pres">
      <dgm:prSet presAssocID="{3F041ED8-3EE1-4B41-8F75-66F5D19C1A5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E2DC7-8D35-49B7-A5A2-2F1F2CE61237}" type="pres">
      <dgm:prSet presAssocID="{3F041ED8-3EE1-4B41-8F75-66F5D19C1A5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DE1C6-865F-4233-81E4-F6C016A00EF3}" type="pres">
      <dgm:prSet presAssocID="{832E86F6-96CB-4356-B40B-B0373D3DA77D}" presName="sp" presStyleCnt="0"/>
      <dgm:spPr/>
    </dgm:pt>
    <dgm:pt modelId="{8C238217-D524-4259-87A0-435142499DB5}" type="pres">
      <dgm:prSet presAssocID="{111B09A1-6AF6-4C0E-8CFB-5B375DFC05D4}" presName="linNode" presStyleCnt="0"/>
      <dgm:spPr/>
    </dgm:pt>
    <dgm:pt modelId="{8066EAD2-947E-408B-B001-C07891E1EA3B}" type="pres">
      <dgm:prSet presAssocID="{111B09A1-6AF6-4C0E-8CFB-5B375DFC05D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F1DEC-4265-4FB3-A3EF-C8933BBAE122}" type="pres">
      <dgm:prSet presAssocID="{111B09A1-6AF6-4C0E-8CFB-5B375DFC05D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22CD4A-CB77-41C8-AD24-38400D5A7440}" srcId="{3F041ED8-3EE1-4B41-8F75-66F5D19C1A55}" destId="{B11F0BDC-8EE3-4C37-A8ED-A055AB16E751}" srcOrd="0" destOrd="0" parTransId="{AFD011B6-CF23-402A-8C91-4657E05C4E15}" sibTransId="{FC3FB6C5-057B-4085-AB6D-1CE6B5D6FDE8}"/>
    <dgm:cxn modelId="{D1D99375-05CC-4599-A5E8-1247762AA6A9}" type="presOf" srcId="{E4587368-ECB7-4B8D-9B15-4FB19589F591}" destId="{FFBD1AD8-2CEA-4D39-9673-3DE2BE9B6D89}" srcOrd="0" destOrd="0" presId="urn:microsoft.com/office/officeart/2005/8/layout/vList5"/>
    <dgm:cxn modelId="{EBF784B1-C8B6-4FC4-8E51-3981A0378B06}" srcId="{B6CB2DE6-D7DC-479A-974E-7D374F415EAA}" destId="{111B09A1-6AF6-4C0E-8CFB-5B375DFC05D4}" srcOrd="2" destOrd="0" parTransId="{2F58C760-8A5F-40EB-A846-9D0F0F3A0D11}" sibTransId="{C27F1166-6889-4419-B5E5-298744CB703D}"/>
    <dgm:cxn modelId="{ABFE6836-B13C-402F-9F3A-B7083F3C3DEB}" srcId="{3F041ED8-3EE1-4B41-8F75-66F5D19C1A55}" destId="{5BE33A2C-5DE8-428C-9B9B-084BF2321A73}" srcOrd="1" destOrd="0" parTransId="{A232F422-9489-44E9-A851-7375099BF2EC}" sibTransId="{703DD2C1-0F1C-45BE-889C-F0796151BD77}"/>
    <dgm:cxn modelId="{C99D7E54-661D-4037-B182-7F31C208523F}" type="presOf" srcId="{3F041ED8-3EE1-4B41-8F75-66F5D19C1A55}" destId="{CE9BB785-A9ED-451A-AFDE-0684262CB055}" srcOrd="0" destOrd="0" presId="urn:microsoft.com/office/officeart/2005/8/layout/vList5"/>
    <dgm:cxn modelId="{11A0BF96-844F-4322-96E4-8A2683CF00C8}" type="presOf" srcId="{B7D28F5C-7DA1-425B-9A3D-12AAA1E1C34B}" destId="{8937C39D-5378-4D3D-A4B6-3368A0A17EFE}" srcOrd="0" destOrd="1" presId="urn:microsoft.com/office/officeart/2005/8/layout/vList5"/>
    <dgm:cxn modelId="{59661137-B437-410F-9219-450A63167012}" srcId="{111B09A1-6AF6-4C0E-8CFB-5B375DFC05D4}" destId="{1FB1736F-33E0-4A65-99DE-1162C93B935F}" srcOrd="0" destOrd="0" parTransId="{AEF841BA-2DE9-45AF-8292-479BC017D613}" sibTransId="{ECA4F95A-F0D4-475E-A2EE-8CC95722C1E2}"/>
    <dgm:cxn modelId="{17AEF027-83E9-4908-96AD-EFEA771FE692}" srcId="{E4587368-ECB7-4B8D-9B15-4FB19589F591}" destId="{B7D28F5C-7DA1-425B-9A3D-12AAA1E1C34B}" srcOrd="1" destOrd="0" parTransId="{7E4540E2-9079-4B1E-9B89-60CE8E215B8B}" sibTransId="{1A80F81C-278E-47E6-BA29-A448DE85F33B}"/>
    <dgm:cxn modelId="{6891D369-314F-479F-85B4-BF155D4A624E}" type="presOf" srcId="{111B09A1-6AF6-4C0E-8CFB-5B375DFC05D4}" destId="{8066EAD2-947E-408B-B001-C07891E1EA3B}" srcOrd="0" destOrd="0" presId="urn:microsoft.com/office/officeart/2005/8/layout/vList5"/>
    <dgm:cxn modelId="{FA311F33-D0C9-4335-8927-0618FEDB3529}" type="presOf" srcId="{D25DC071-8795-4857-B3A5-1694109A42F5}" destId="{8937C39D-5378-4D3D-A4B6-3368A0A17EFE}" srcOrd="0" destOrd="0" presId="urn:microsoft.com/office/officeart/2005/8/layout/vList5"/>
    <dgm:cxn modelId="{4CD998A4-83BF-4250-B869-3333CEFED076}" type="presOf" srcId="{B11F0BDC-8EE3-4C37-A8ED-A055AB16E751}" destId="{6E0E2DC7-8D35-49B7-A5A2-2F1F2CE61237}" srcOrd="0" destOrd="0" presId="urn:microsoft.com/office/officeart/2005/8/layout/vList5"/>
    <dgm:cxn modelId="{14B9E9B2-388C-417B-8448-5C7C0C691272}" srcId="{B6CB2DE6-D7DC-479A-974E-7D374F415EAA}" destId="{E4587368-ECB7-4B8D-9B15-4FB19589F591}" srcOrd="0" destOrd="0" parTransId="{33564FAC-5784-4831-BE0D-4100B1C30C83}" sibTransId="{565DC6FD-9458-4FAF-9429-EBD5533E316D}"/>
    <dgm:cxn modelId="{B632A9A9-B75D-47DB-B8DE-04831AA3EA4F}" srcId="{E4587368-ECB7-4B8D-9B15-4FB19589F591}" destId="{D25DC071-8795-4857-B3A5-1694109A42F5}" srcOrd="0" destOrd="0" parTransId="{B0B63B3A-6976-4EDE-8C3E-FD41F3E867C8}" sibTransId="{D3940B91-20A0-4754-94C7-8321F379E837}"/>
    <dgm:cxn modelId="{52B06CA4-6C39-4D10-A2DA-A179C12AA549}" srcId="{B6CB2DE6-D7DC-479A-974E-7D374F415EAA}" destId="{3F041ED8-3EE1-4B41-8F75-66F5D19C1A55}" srcOrd="1" destOrd="0" parTransId="{45269385-BC86-4EAC-905A-41352CF44308}" sibTransId="{832E86F6-96CB-4356-B40B-B0373D3DA77D}"/>
    <dgm:cxn modelId="{250FEC91-EAF3-48F1-8F1E-0351F12582DE}" type="presOf" srcId="{1FB1736F-33E0-4A65-99DE-1162C93B935F}" destId="{C3FF1DEC-4265-4FB3-A3EF-C8933BBAE122}" srcOrd="0" destOrd="0" presId="urn:microsoft.com/office/officeart/2005/8/layout/vList5"/>
    <dgm:cxn modelId="{E975C7C8-A6A6-4165-9A24-C0FD878093B4}" type="presOf" srcId="{B6CB2DE6-D7DC-479A-974E-7D374F415EAA}" destId="{D021FEF8-DD75-40FB-81B4-D3FD5276B635}" srcOrd="0" destOrd="0" presId="urn:microsoft.com/office/officeart/2005/8/layout/vList5"/>
    <dgm:cxn modelId="{0A337AF7-21DB-4099-BC52-5CB30C5303AD}" type="presOf" srcId="{5BE33A2C-5DE8-428C-9B9B-084BF2321A73}" destId="{6E0E2DC7-8D35-49B7-A5A2-2F1F2CE61237}" srcOrd="0" destOrd="1" presId="urn:microsoft.com/office/officeart/2005/8/layout/vList5"/>
    <dgm:cxn modelId="{C2F5EDCF-E27D-4929-831F-DB482E9789D1}" type="presParOf" srcId="{D021FEF8-DD75-40FB-81B4-D3FD5276B635}" destId="{8FFEEAB6-EA8E-480E-ABAA-70E3B5619FA4}" srcOrd="0" destOrd="0" presId="urn:microsoft.com/office/officeart/2005/8/layout/vList5"/>
    <dgm:cxn modelId="{DD27159E-7524-4FED-A64E-FE7A5DB0F62D}" type="presParOf" srcId="{8FFEEAB6-EA8E-480E-ABAA-70E3B5619FA4}" destId="{FFBD1AD8-2CEA-4D39-9673-3DE2BE9B6D89}" srcOrd="0" destOrd="0" presId="urn:microsoft.com/office/officeart/2005/8/layout/vList5"/>
    <dgm:cxn modelId="{4919B8A1-5C0D-49BF-8E25-7AB804C4147B}" type="presParOf" srcId="{8FFEEAB6-EA8E-480E-ABAA-70E3B5619FA4}" destId="{8937C39D-5378-4D3D-A4B6-3368A0A17EFE}" srcOrd="1" destOrd="0" presId="urn:microsoft.com/office/officeart/2005/8/layout/vList5"/>
    <dgm:cxn modelId="{C05922EC-8E61-4B87-941C-3472F05BD770}" type="presParOf" srcId="{D021FEF8-DD75-40FB-81B4-D3FD5276B635}" destId="{6435C31D-3731-42C1-8E52-4EFAA99878EB}" srcOrd="1" destOrd="0" presId="urn:microsoft.com/office/officeart/2005/8/layout/vList5"/>
    <dgm:cxn modelId="{9CE76FCC-3B3E-4522-92C8-2E2ED7823B6F}" type="presParOf" srcId="{D021FEF8-DD75-40FB-81B4-D3FD5276B635}" destId="{1D02B4D8-42B7-425F-8B4E-65307FAF5182}" srcOrd="2" destOrd="0" presId="urn:microsoft.com/office/officeart/2005/8/layout/vList5"/>
    <dgm:cxn modelId="{5923DB6F-6975-4690-BE9B-932F2C90D36B}" type="presParOf" srcId="{1D02B4D8-42B7-425F-8B4E-65307FAF5182}" destId="{CE9BB785-A9ED-451A-AFDE-0684262CB055}" srcOrd="0" destOrd="0" presId="urn:microsoft.com/office/officeart/2005/8/layout/vList5"/>
    <dgm:cxn modelId="{A0EDC2CF-5DB8-41E7-ACC8-B5B43D633E9F}" type="presParOf" srcId="{1D02B4D8-42B7-425F-8B4E-65307FAF5182}" destId="{6E0E2DC7-8D35-49B7-A5A2-2F1F2CE61237}" srcOrd="1" destOrd="0" presId="urn:microsoft.com/office/officeart/2005/8/layout/vList5"/>
    <dgm:cxn modelId="{3DC103CF-BD3E-4A3A-9C75-C0CCD2E1A3C4}" type="presParOf" srcId="{D021FEF8-DD75-40FB-81B4-D3FD5276B635}" destId="{017DE1C6-865F-4233-81E4-F6C016A00EF3}" srcOrd="3" destOrd="0" presId="urn:microsoft.com/office/officeart/2005/8/layout/vList5"/>
    <dgm:cxn modelId="{99F4D01A-4A17-4DE2-B820-28C4FCACBF83}" type="presParOf" srcId="{D021FEF8-DD75-40FB-81B4-D3FD5276B635}" destId="{8C238217-D524-4259-87A0-435142499DB5}" srcOrd="4" destOrd="0" presId="urn:microsoft.com/office/officeart/2005/8/layout/vList5"/>
    <dgm:cxn modelId="{1FEED58E-E669-4878-AF6A-E8C67077BA5D}" type="presParOf" srcId="{8C238217-D524-4259-87A0-435142499DB5}" destId="{8066EAD2-947E-408B-B001-C07891E1EA3B}" srcOrd="0" destOrd="0" presId="urn:microsoft.com/office/officeart/2005/8/layout/vList5"/>
    <dgm:cxn modelId="{31E3CFD7-4D10-49DF-9742-FB5DAD8C7F48}" type="presParOf" srcId="{8C238217-D524-4259-87A0-435142499DB5}" destId="{C3FF1DEC-4265-4FB3-A3EF-C8933BBAE12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F7A4EE-7372-4F9A-9D44-75FBBB6B11C8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925EA0B-B587-400D-92D7-3D65C074E1C9}">
      <dgm:prSet phldrT="[Text]"/>
      <dgm:spPr/>
      <dgm:t>
        <a:bodyPr/>
        <a:lstStyle/>
        <a:p>
          <a:r>
            <a:rPr lang="en-US" dirty="0" smtClean="0"/>
            <a:t>HSE, ‘Alcohol Related Harm in Ireland’ (2008)</a:t>
          </a:r>
          <a:endParaRPr lang="en-US" dirty="0"/>
        </a:p>
      </dgm:t>
    </dgm:pt>
    <dgm:pt modelId="{5844651E-1C40-4D55-9F2D-A7DB6AEE134A}" type="parTrans" cxnId="{BD058E65-BF53-4D3F-AEEE-7BF6A31796C5}">
      <dgm:prSet/>
      <dgm:spPr/>
      <dgm:t>
        <a:bodyPr/>
        <a:lstStyle/>
        <a:p>
          <a:endParaRPr lang="en-US"/>
        </a:p>
      </dgm:t>
    </dgm:pt>
    <dgm:pt modelId="{0B03DF83-CEB6-4ADD-8BD0-2520DA7142F2}" type="sibTrans" cxnId="{BD058E65-BF53-4D3F-AEEE-7BF6A31796C5}">
      <dgm:prSet/>
      <dgm:spPr/>
      <dgm:t>
        <a:bodyPr/>
        <a:lstStyle/>
        <a:p>
          <a:endParaRPr lang="en-US"/>
        </a:p>
      </dgm:t>
    </dgm:pt>
    <dgm:pt modelId="{D5B6D747-FA57-41F2-975B-2E6D10AE8FEC}">
      <dgm:prSet phldrT="[Text]"/>
      <dgm:spPr/>
      <dgm:t>
        <a:bodyPr/>
        <a:lstStyle/>
        <a:p>
          <a:r>
            <a:rPr lang="en-US" dirty="0" smtClean="0"/>
            <a:t>Brief reference made to damage caused</a:t>
          </a:r>
          <a:endParaRPr lang="en-US" dirty="0"/>
        </a:p>
      </dgm:t>
    </dgm:pt>
    <dgm:pt modelId="{1A0B64B4-1F09-4895-B3C6-1F25199E55ED}" type="parTrans" cxnId="{CEF17E86-7495-442B-8284-BC29FCF2E774}">
      <dgm:prSet/>
      <dgm:spPr/>
      <dgm:t>
        <a:bodyPr/>
        <a:lstStyle/>
        <a:p>
          <a:endParaRPr lang="en-US"/>
        </a:p>
      </dgm:t>
    </dgm:pt>
    <dgm:pt modelId="{D5E6B2F4-A61E-4923-9BFA-A44F46B401EB}" type="sibTrans" cxnId="{CEF17E86-7495-442B-8284-BC29FCF2E774}">
      <dgm:prSet/>
      <dgm:spPr/>
      <dgm:t>
        <a:bodyPr/>
        <a:lstStyle/>
        <a:p>
          <a:endParaRPr lang="en-US"/>
        </a:p>
      </dgm:t>
    </dgm:pt>
    <dgm:pt modelId="{AFACBAB9-85E2-43FF-B1A1-5C73902BEAB0}">
      <dgm:prSet phldrT="[Text]"/>
      <dgm:spPr/>
      <dgm:t>
        <a:bodyPr/>
        <a:lstStyle/>
        <a:p>
          <a:r>
            <a:rPr lang="en-US" dirty="0" smtClean="0"/>
            <a:t>Health Research Board Report (2009)</a:t>
          </a:r>
          <a:endParaRPr lang="en-US" dirty="0"/>
        </a:p>
      </dgm:t>
    </dgm:pt>
    <dgm:pt modelId="{17780640-F97B-4282-84FE-73808C8E92EB}" type="parTrans" cxnId="{72BD4FA3-4382-4524-8C8F-E8BE046E65C0}">
      <dgm:prSet/>
      <dgm:spPr/>
      <dgm:t>
        <a:bodyPr/>
        <a:lstStyle/>
        <a:p>
          <a:endParaRPr lang="en-US"/>
        </a:p>
      </dgm:t>
    </dgm:pt>
    <dgm:pt modelId="{1D6D1B94-B42B-4643-B564-3F3852D65208}" type="sibTrans" cxnId="{72BD4FA3-4382-4524-8C8F-E8BE046E65C0}">
      <dgm:prSet/>
      <dgm:spPr/>
      <dgm:t>
        <a:bodyPr/>
        <a:lstStyle/>
        <a:p>
          <a:endParaRPr lang="en-US"/>
        </a:p>
      </dgm:t>
    </dgm:pt>
    <dgm:pt modelId="{3CE7BCA6-D0F0-4623-A17E-E24A341B7BD0}">
      <dgm:prSet phldrT="[Text]"/>
      <dgm:spPr/>
      <dgm:t>
        <a:bodyPr/>
        <a:lstStyle/>
        <a:p>
          <a:r>
            <a:rPr lang="en-US" dirty="0" smtClean="0"/>
            <a:t>Dealt with under “[E]</a:t>
          </a:r>
          <a:r>
            <a:rPr lang="en-US" dirty="0" err="1" smtClean="0"/>
            <a:t>ffects</a:t>
          </a:r>
          <a:r>
            <a:rPr lang="en-US" dirty="0" smtClean="0"/>
            <a:t> of alcohol on education”</a:t>
          </a:r>
          <a:endParaRPr lang="en-US" dirty="0"/>
        </a:p>
      </dgm:t>
    </dgm:pt>
    <dgm:pt modelId="{61A4235B-1D58-40AD-80F7-BA5D42E91F49}" type="parTrans" cxnId="{81BB73F7-3ADA-408F-B645-BC46D0797ECE}">
      <dgm:prSet/>
      <dgm:spPr/>
      <dgm:t>
        <a:bodyPr/>
        <a:lstStyle/>
        <a:p>
          <a:endParaRPr lang="en-US"/>
        </a:p>
      </dgm:t>
    </dgm:pt>
    <dgm:pt modelId="{A02371CD-0C64-474A-9260-CF2D6D52CD14}" type="sibTrans" cxnId="{81BB73F7-3ADA-408F-B645-BC46D0797ECE}">
      <dgm:prSet/>
      <dgm:spPr/>
      <dgm:t>
        <a:bodyPr/>
        <a:lstStyle/>
        <a:p>
          <a:endParaRPr lang="en-US"/>
        </a:p>
      </dgm:t>
    </dgm:pt>
    <dgm:pt modelId="{764FCAF1-7DB1-4ECB-805C-3E3629F8BFC5}">
      <dgm:prSet phldrT="[Text]"/>
      <dgm:spPr/>
      <dgm:t>
        <a:bodyPr/>
        <a:lstStyle/>
        <a:p>
          <a:r>
            <a:rPr lang="en-US" dirty="0" smtClean="0"/>
            <a:t>National Drugs Strategy (2009 – 2016)</a:t>
          </a:r>
          <a:endParaRPr lang="en-US" dirty="0"/>
        </a:p>
      </dgm:t>
    </dgm:pt>
    <dgm:pt modelId="{0536886E-133A-40DA-AF96-2143EC8950BF}" type="parTrans" cxnId="{1EE4485D-A915-4739-9627-F95CBA7C4B76}">
      <dgm:prSet/>
      <dgm:spPr/>
      <dgm:t>
        <a:bodyPr/>
        <a:lstStyle/>
        <a:p>
          <a:endParaRPr lang="en-US"/>
        </a:p>
      </dgm:t>
    </dgm:pt>
    <dgm:pt modelId="{AA021E0C-8D3D-4637-ACA8-695CDEAEF27A}" type="sibTrans" cxnId="{1EE4485D-A915-4739-9627-F95CBA7C4B76}">
      <dgm:prSet/>
      <dgm:spPr/>
      <dgm:t>
        <a:bodyPr/>
        <a:lstStyle/>
        <a:p>
          <a:endParaRPr lang="en-US"/>
        </a:p>
      </dgm:t>
    </dgm:pt>
    <dgm:pt modelId="{7AF1C9D0-480F-40BE-9A57-9DA91EA46AB6}">
      <dgm:prSet phldrT="[Text]"/>
      <dgm:spPr/>
      <dgm:t>
        <a:bodyPr/>
        <a:lstStyle/>
        <a:p>
          <a:r>
            <a:rPr lang="en-US" dirty="0" smtClean="0"/>
            <a:t>Acknowledges under-reporting of FASD</a:t>
          </a:r>
          <a:endParaRPr lang="en-US" dirty="0"/>
        </a:p>
      </dgm:t>
    </dgm:pt>
    <dgm:pt modelId="{1F97A733-1467-4D5F-93BF-D5BDE2470D9B}" type="parTrans" cxnId="{6FA1B970-3CA9-4754-9DBE-FE15A9D1B7FA}">
      <dgm:prSet/>
      <dgm:spPr/>
      <dgm:t>
        <a:bodyPr/>
        <a:lstStyle/>
        <a:p>
          <a:endParaRPr lang="en-US"/>
        </a:p>
      </dgm:t>
    </dgm:pt>
    <dgm:pt modelId="{DE28FD5A-3DBE-40BC-B165-406DA8EB29CA}" type="sibTrans" cxnId="{6FA1B970-3CA9-4754-9DBE-FE15A9D1B7FA}">
      <dgm:prSet/>
      <dgm:spPr/>
      <dgm:t>
        <a:bodyPr/>
        <a:lstStyle/>
        <a:p>
          <a:endParaRPr lang="en-US"/>
        </a:p>
      </dgm:t>
    </dgm:pt>
    <dgm:pt modelId="{89EFB7A0-FFBC-4A20-9D53-5547EE05639A}">
      <dgm:prSet phldrT="[Text]"/>
      <dgm:spPr/>
      <dgm:t>
        <a:bodyPr/>
        <a:lstStyle/>
        <a:p>
          <a:r>
            <a:rPr lang="en-US" dirty="0" smtClean="0"/>
            <a:t>Highlights need to raise awareness and increase public knowledge of risks</a:t>
          </a:r>
          <a:endParaRPr lang="en-US" dirty="0"/>
        </a:p>
      </dgm:t>
    </dgm:pt>
    <dgm:pt modelId="{5885A3EA-E336-4DF1-8418-00F954832819}" type="parTrans" cxnId="{2292F0CC-3C17-4456-85EF-3CD370EBF7A9}">
      <dgm:prSet/>
      <dgm:spPr/>
    </dgm:pt>
    <dgm:pt modelId="{782647BC-AEC5-4FC1-961C-D5BB14AF3C28}" type="sibTrans" cxnId="{2292F0CC-3C17-4456-85EF-3CD370EBF7A9}">
      <dgm:prSet/>
      <dgm:spPr/>
    </dgm:pt>
    <dgm:pt modelId="{A0657774-8079-4BE7-8E4B-AC966E78E0CA}">
      <dgm:prSet phldrT="[Text]"/>
      <dgm:spPr/>
      <dgm:t>
        <a:bodyPr/>
        <a:lstStyle/>
        <a:p>
          <a:r>
            <a:rPr lang="en-US" dirty="0" smtClean="0"/>
            <a:t>4,500 children/year at risk of FAS/FASD</a:t>
          </a:r>
          <a:endParaRPr lang="en-US" dirty="0"/>
        </a:p>
      </dgm:t>
    </dgm:pt>
    <dgm:pt modelId="{A105F1B6-484F-4422-AB84-1282204A6040}" type="parTrans" cxnId="{8CBF9261-24FF-46CD-8E9F-6CAD6A87D2D0}">
      <dgm:prSet/>
      <dgm:spPr/>
    </dgm:pt>
    <dgm:pt modelId="{B20786F0-E14D-496B-B95B-0B27CBF42363}" type="sibTrans" cxnId="{8CBF9261-24FF-46CD-8E9F-6CAD6A87D2D0}">
      <dgm:prSet/>
      <dgm:spPr/>
    </dgm:pt>
    <dgm:pt modelId="{00DF06EE-29CD-4564-9F4C-5E46B8F0FF48}" type="pres">
      <dgm:prSet presAssocID="{8CF7A4EE-7372-4F9A-9D44-75FBBB6B11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834C32-7671-4425-B880-7E46F56BB96A}" type="pres">
      <dgm:prSet presAssocID="{0925EA0B-B587-400D-92D7-3D65C074E1C9}" presName="linNode" presStyleCnt="0"/>
      <dgm:spPr/>
    </dgm:pt>
    <dgm:pt modelId="{4EE2E480-3592-4133-A94D-B8D180D25EB7}" type="pres">
      <dgm:prSet presAssocID="{0925EA0B-B587-400D-92D7-3D65C074E1C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CF258-63B3-466F-A420-205EE7ABCDDD}" type="pres">
      <dgm:prSet presAssocID="{0925EA0B-B587-400D-92D7-3D65C074E1C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8F96DE-028E-44EC-8AEC-316319200B40}" type="pres">
      <dgm:prSet presAssocID="{0B03DF83-CEB6-4ADD-8BD0-2520DA7142F2}" presName="sp" presStyleCnt="0"/>
      <dgm:spPr/>
    </dgm:pt>
    <dgm:pt modelId="{8C905DEC-218E-49A2-8948-A4D8CA8CB5CE}" type="pres">
      <dgm:prSet presAssocID="{AFACBAB9-85E2-43FF-B1A1-5C73902BEAB0}" presName="linNode" presStyleCnt="0"/>
      <dgm:spPr/>
    </dgm:pt>
    <dgm:pt modelId="{C0993B57-7A94-4B06-B96E-845FAE41ADDE}" type="pres">
      <dgm:prSet presAssocID="{AFACBAB9-85E2-43FF-B1A1-5C73902BEAB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0FED1D-17FE-4266-A7D0-44DFAA0268E9}" type="pres">
      <dgm:prSet presAssocID="{AFACBAB9-85E2-43FF-B1A1-5C73902BEAB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90E85-C602-4FB5-946C-155F05CCD15D}" type="pres">
      <dgm:prSet presAssocID="{1D6D1B94-B42B-4643-B564-3F3852D65208}" presName="sp" presStyleCnt="0"/>
      <dgm:spPr/>
    </dgm:pt>
    <dgm:pt modelId="{BF5174CB-C366-49E4-8976-534C4DF15140}" type="pres">
      <dgm:prSet presAssocID="{764FCAF1-7DB1-4ECB-805C-3E3629F8BFC5}" presName="linNode" presStyleCnt="0"/>
      <dgm:spPr/>
    </dgm:pt>
    <dgm:pt modelId="{31D09EC3-E961-4B24-939E-60F52DAC7EDA}" type="pres">
      <dgm:prSet presAssocID="{764FCAF1-7DB1-4ECB-805C-3E3629F8BFC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73606-38CD-4EA6-8CA7-65EA67475662}" type="pres">
      <dgm:prSet presAssocID="{764FCAF1-7DB1-4ECB-805C-3E3629F8BFC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35D78F-8C83-4C1D-8527-8EA123414BB7}" type="presOf" srcId="{0925EA0B-B587-400D-92D7-3D65C074E1C9}" destId="{4EE2E480-3592-4133-A94D-B8D180D25EB7}" srcOrd="0" destOrd="0" presId="urn:microsoft.com/office/officeart/2005/8/layout/vList5"/>
    <dgm:cxn modelId="{BD058E65-BF53-4D3F-AEEE-7BF6A31796C5}" srcId="{8CF7A4EE-7372-4F9A-9D44-75FBBB6B11C8}" destId="{0925EA0B-B587-400D-92D7-3D65C074E1C9}" srcOrd="0" destOrd="0" parTransId="{5844651E-1C40-4D55-9F2D-A7DB6AEE134A}" sibTransId="{0B03DF83-CEB6-4ADD-8BD0-2520DA7142F2}"/>
    <dgm:cxn modelId="{678A7DE3-331A-4569-9E3A-F4F9504FE548}" type="presOf" srcId="{8CF7A4EE-7372-4F9A-9D44-75FBBB6B11C8}" destId="{00DF06EE-29CD-4564-9F4C-5E46B8F0FF48}" srcOrd="0" destOrd="0" presId="urn:microsoft.com/office/officeart/2005/8/layout/vList5"/>
    <dgm:cxn modelId="{9F7CED8B-94B7-48FF-B429-7FFEF7BBCE82}" type="presOf" srcId="{7AF1C9D0-480F-40BE-9A57-9DA91EA46AB6}" destId="{EDB73606-38CD-4EA6-8CA7-65EA67475662}" srcOrd="0" destOrd="0" presId="urn:microsoft.com/office/officeart/2005/8/layout/vList5"/>
    <dgm:cxn modelId="{8CBF9261-24FF-46CD-8E9F-6CAD6A87D2D0}" srcId="{0925EA0B-B587-400D-92D7-3D65C074E1C9}" destId="{A0657774-8079-4BE7-8E4B-AC966E78E0CA}" srcOrd="1" destOrd="0" parTransId="{A105F1B6-484F-4422-AB84-1282204A6040}" sibTransId="{B20786F0-E14D-496B-B95B-0B27CBF42363}"/>
    <dgm:cxn modelId="{77DCFFCD-5755-465C-BECF-1C3C33774500}" type="presOf" srcId="{A0657774-8079-4BE7-8E4B-AC966E78E0CA}" destId="{B46CF258-63B3-466F-A420-205EE7ABCDDD}" srcOrd="0" destOrd="1" presId="urn:microsoft.com/office/officeart/2005/8/layout/vList5"/>
    <dgm:cxn modelId="{4C1F3BB9-1099-4BF1-92A0-CFA54972F861}" type="presOf" srcId="{89EFB7A0-FFBC-4A20-9D53-5547EE05639A}" destId="{EDB73606-38CD-4EA6-8CA7-65EA67475662}" srcOrd="0" destOrd="1" presId="urn:microsoft.com/office/officeart/2005/8/layout/vList5"/>
    <dgm:cxn modelId="{6FA1B970-3CA9-4754-9DBE-FE15A9D1B7FA}" srcId="{764FCAF1-7DB1-4ECB-805C-3E3629F8BFC5}" destId="{7AF1C9D0-480F-40BE-9A57-9DA91EA46AB6}" srcOrd="0" destOrd="0" parTransId="{1F97A733-1467-4D5F-93BF-D5BDE2470D9B}" sibTransId="{DE28FD5A-3DBE-40BC-B165-406DA8EB29CA}"/>
    <dgm:cxn modelId="{CEF17E86-7495-442B-8284-BC29FCF2E774}" srcId="{0925EA0B-B587-400D-92D7-3D65C074E1C9}" destId="{D5B6D747-FA57-41F2-975B-2E6D10AE8FEC}" srcOrd="0" destOrd="0" parTransId="{1A0B64B4-1F09-4895-B3C6-1F25199E55ED}" sibTransId="{D5E6B2F4-A61E-4923-9BFA-A44F46B401EB}"/>
    <dgm:cxn modelId="{1EE4485D-A915-4739-9627-F95CBA7C4B76}" srcId="{8CF7A4EE-7372-4F9A-9D44-75FBBB6B11C8}" destId="{764FCAF1-7DB1-4ECB-805C-3E3629F8BFC5}" srcOrd="2" destOrd="0" parTransId="{0536886E-133A-40DA-AF96-2143EC8950BF}" sibTransId="{AA021E0C-8D3D-4637-ACA8-695CDEAEF27A}"/>
    <dgm:cxn modelId="{72BD4FA3-4382-4524-8C8F-E8BE046E65C0}" srcId="{8CF7A4EE-7372-4F9A-9D44-75FBBB6B11C8}" destId="{AFACBAB9-85E2-43FF-B1A1-5C73902BEAB0}" srcOrd="1" destOrd="0" parTransId="{17780640-F97B-4282-84FE-73808C8E92EB}" sibTransId="{1D6D1B94-B42B-4643-B564-3F3852D65208}"/>
    <dgm:cxn modelId="{57873774-83BD-4AD6-B3D9-559A148E35C3}" type="presOf" srcId="{AFACBAB9-85E2-43FF-B1A1-5C73902BEAB0}" destId="{C0993B57-7A94-4B06-B96E-845FAE41ADDE}" srcOrd="0" destOrd="0" presId="urn:microsoft.com/office/officeart/2005/8/layout/vList5"/>
    <dgm:cxn modelId="{C2B8FCE6-3643-45F0-A646-782B13C6053B}" type="presOf" srcId="{764FCAF1-7DB1-4ECB-805C-3E3629F8BFC5}" destId="{31D09EC3-E961-4B24-939E-60F52DAC7EDA}" srcOrd="0" destOrd="0" presId="urn:microsoft.com/office/officeart/2005/8/layout/vList5"/>
    <dgm:cxn modelId="{81BB73F7-3ADA-408F-B645-BC46D0797ECE}" srcId="{AFACBAB9-85E2-43FF-B1A1-5C73902BEAB0}" destId="{3CE7BCA6-D0F0-4623-A17E-E24A341B7BD0}" srcOrd="0" destOrd="0" parTransId="{61A4235B-1D58-40AD-80F7-BA5D42E91F49}" sibTransId="{A02371CD-0C64-474A-9260-CF2D6D52CD14}"/>
    <dgm:cxn modelId="{2292F0CC-3C17-4456-85EF-3CD370EBF7A9}" srcId="{764FCAF1-7DB1-4ECB-805C-3E3629F8BFC5}" destId="{89EFB7A0-FFBC-4A20-9D53-5547EE05639A}" srcOrd="1" destOrd="0" parTransId="{5885A3EA-E336-4DF1-8418-00F954832819}" sibTransId="{782647BC-AEC5-4FC1-961C-D5BB14AF3C28}"/>
    <dgm:cxn modelId="{E6924FCE-F2E3-4FB3-BE8C-CD722B3871D8}" type="presOf" srcId="{3CE7BCA6-D0F0-4623-A17E-E24A341B7BD0}" destId="{A50FED1D-17FE-4266-A7D0-44DFAA0268E9}" srcOrd="0" destOrd="0" presId="urn:microsoft.com/office/officeart/2005/8/layout/vList5"/>
    <dgm:cxn modelId="{C00A20E0-35E9-4DA2-8367-E813ED13DFED}" type="presOf" srcId="{D5B6D747-FA57-41F2-975B-2E6D10AE8FEC}" destId="{B46CF258-63B3-466F-A420-205EE7ABCDDD}" srcOrd="0" destOrd="0" presId="urn:microsoft.com/office/officeart/2005/8/layout/vList5"/>
    <dgm:cxn modelId="{B2E33596-AA6E-4CF2-9610-15F37424A7B4}" type="presParOf" srcId="{00DF06EE-29CD-4564-9F4C-5E46B8F0FF48}" destId="{86834C32-7671-4425-B880-7E46F56BB96A}" srcOrd="0" destOrd="0" presId="urn:microsoft.com/office/officeart/2005/8/layout/vList5"/>
    <dgm:cxn modelId="{E1805E1F-2E46-467E-A5E5-B04F1BB2976F}" type="presParOf" srcId="{86834C32-7671-4425-B880-7E46F56BB96A}" destId="{4EE2E480-3592-4133-A94D-B8D180D25EB7}" srcOrd="0" destOrd="0" presId="urn:microsoft.com/office/officeart/2005/8/layout/vList5"/>
    <dgm:cxn modelId="{29ADE1A8-A55D-45E3-AA62-EF625546A023}" type="presParOf" srcId="{86834C32-7671-4425-B880-7E46F56BB96A}" destId="{B46CF258-63B3-466F-A420-205EE7ABCDDD}" srcOrd="1" destOrd="0" presId="urn:microsoft.com/office/officeart/2005/8/layout/vList5"/>
    <dgm:cxn modelId="{51F3EBA0-C969-431A-8007-68AF497B82FB}" type="presParOf" srcId="{00DF06EE-29CD-4564-9F4C-5E46B8F0FF48}" destId="{4A8F96DE-028E-44EC-8AEC-316319200B40}" srcOrd="1" destOrd="0" presId="urn:microsoft.com/office/officeart/2005/8/layout/vList5"/>
    <dgm:cxn modelId="{03977867-639B-40AE-9AB4-39CEFDA96257}" type="presParOf" srcId="{00DF06EE-29CD-4564-9F4C-5E46B8F0FF48}" destId="{8C905DEC-218E-49A2-8948-A4D8CA8CB5CE}" srcOrd="2" destOrd="0" presId="urn:microsoft.com/office/officeart/2005/8/layout/vList5"/>
    <dgm:cxn modelId="{BD8284FE-FB7E-427E-8AA3-65E62FD099F7}" type="presParOf" srcId="{8C905DEC-218E-49A2-8948-A4D8CA8CB5CE}" destId="{C0993B57-7A94-4B06-B96E-845FAE41ADDE}" srcOrd="0" destOrd="0" presId="urn:microsoft.com/office/officeart/2005/8/layout/vList5"/>
    <dgm:cxn modelId="{CB76F7F1-5077-4A70-9B08-6B56ADF6FA32}" type="presParOf" srcId="{8C905DEC-218E-49A2-8948-A4D8CA8CB5CE}" destId="{A50FED1D-17FE-4266-A7D0-44DFAA0268E9}" srcOrd="1" destOrd="0" presId="urn:microsoft.com/office/officeart/2005/8/layout/vList5"/>
    <dgm:cxn modelId="{166E5538-577E-452D-85B3-811E7BF5EE2D}" type="presParOf" srcId="{00DF06EE-29CD-4564-9F4C-5E46B8F0FF48}" destId="{DEB90E85-C602-4FB5-946C-155F05CCD15D}" srcOrd="3" destOrd="0" presId="urn:microsoft.com/office/officeart/2005/8/layout/vList5"/>
    <dgm:cxn modelId="{0AB1C02D-D85E-4C03-B7E0-22AEE5F7F367}" type="presParOf" srcId="{00DF06EE-29CD-4564-9F4C-5E46B8F0FF48}" destId="{BF5174CB-C366-49E4-8976-534C4DF15140}" srcOrd="4" destOrd="0" presId="urn:microsoft.com/office/officeart/2005/8/layout/vList5"/>
    <dgm:cxn modelId="{4A35F229-5BC6-4FC6-B2B1-1C08F993176D}" type="presParOf" srcId="{BF5174CB-C366-49E4-8976-534C4DF15140}" destId="{31D09EC3-E961-4B24-939E-60F52DAC7EDA}" srcOrd="0" destOrd="0" presId="urn:microsoft.com/office/officeart/2005/8/layout/vList5"/>
    <dgm:cxn modelId="{E017A6BA-C6DA-4FDF-A13E-0F0C5E3A05A3}" type="presParOf" srcId="{BF5174CB-C366-49E4-8976-534C4DF15140}" destId="{EDB73606-38CD-4EA6-8CA7-65EA6747566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AD06E0-4282-4384-AD48-9E24ACAC18BF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CF89A8F-0B5F-4640-B1C4-8DBD6FC6579A}">
      <dgm:prSet phldrT="[Text]"/>
      <dgm:spPr/>
      <dgm:t>
        <a:bodyPr/>
        <a:lstStyle/>
        <a:p>
          <a:r>
            <a:rPr lang="en-US" dirty="0" smtClean="0"/>
            <a:t>Department of Health, ‘Reducing Harm, Supporting Recovery’ (July 2017)</a:t>
          </a:r>
          <a:endParaRPr lang="en-US" dirty="0"/>
        </a:p>
      </dgm:t>
    </dgm:pt>
    <dgm:pt modelId="{17853119-4503-4344-A39E-4E2274FBD83A}" type="parTrans" cxnId="{52999321-18AE-4D12-82ED-82481C00E326}">
      <dgm:prSet/>
      <dgm:spPr/>
      <dgm:t>
        <a:bodyPr/>
        <a:lstStyle/>
        <a:p>
          <a:endParaRPr lang="en-US"/>
        </a:p>
      </dgm:t>
    </dgm:pt>
    <dgm:pt modelId="{BE932B90-95B9-4B83-AF49-B82B65DF19FC}" type="sibTrans" cxnId="{52999321-18AE-4D12-82ED-82481C00E326}">
      <dgm:prSet/>
      <dgm:spPr/>
      <dgm:t>
        <a:bodyPr/>
        <a:lstStyle/>
        <a:p>
          <a:endParaRPr lang="en-US"/>
        </a:p>
      </dgm:t>
    </dgm:pt>
    <dgm:pt modelId="{6D47FD2C-038E-4221-813F-734FCC1FDA09}">
      <dgm:prSet phldrT="[Text]"/>
      <dgm:spPr/>
      <dgm:t>
        <a:bodyPr/>
        <a:lstStyle/>
        <a:p>
          <a:r>
            <a:rPr lang="en-US" dirty="0" smtClean="0"/>
            <a:t>Maternity hospitals to strengthen methods of detecting alcohol abuse and support women to reduce intake</a:t>
          </a:r>
          <a:endParaRPr lang="en-US" dirty="0"/>
        </a:p>
      </dgm:t>
    </dgm:pt>
    <dgm:pt modelId="{BD87BB2D-6B6C-44C6-8352-41C5E6C9A64D}" type="parTrans" cxnId="{A95A52A1-6346-40C3-B53C-95CA6117FB5E}">
      <dgm:prSet/>
      <dgm:spPr/>
      <dgm:t>
        <a:bodyPr/>
        <a:lstStyle/>
        <a:p>
          <a:endParaRPr lang="en-US"/>
        </a:p>
      </dgm:t>
    </dgm:pt>
    <dgm:pt modelId="{E534E4AC-A9F4-420E-BFFD-A9777C357A63}" type="sibTrans" cxnId="{A95A52A1-6346-40C3-B53C-95CA6117FB5E}">
      <dgm:prSet/>
      <dgm:spPr/>
      <dgm:t>
        <a:bodyPr/>
        <a:lstStyle/>
        <a:p>
          <a:endParaRPr lang="en-US"/>
        </a:p>
      </dgm:t>
    </dgm:pt>
    <dgm:pt modelId="{EDBB3F0F-B1FC-4981-B33A-776DE3082240}">
      <dgm:prSet phldrT="[Text]"/>
      <dgm:spPr/>
      <dgm:t>
        <a:bodyPr/>
        <a:lstStyle/>
        <a:p>
          <a:endParaRPr lang="en-US" dirty="0"/>
        </a:p>
      </dgm:t>
    </dgm:pt>
    <dgm:pt modelId="{6F51B12A-BE7A-4183-B14F-EA5A601FDC39}" type="parTrans" cxnId="{926C2C3F-232C-486D-920E-773781CF733C}">
      <dgm:prSet/>
      <dgm:spPr/>
      <dgm:t>
        <a:bodyPr/>
        <a:lstStyle/>
        <a:p>
          <a:endParaRPr lang="en-US"/>
        </a:p>
      </dgm:t>
    </dgm:pt>
    <dgm:pt modelId="{B66D4BF2-007D-425F-8FA0-71BBD32A22B1}" type="sibTrans" cxnId="{926C2C3F-232C-486D-920E-773781CF733C}">
      <dgm:prSet/>
      <dgm:spPr/>
      <dgm:t>
        <a:bodyPr/>
        <a:lstStyle/>
        <a:p>
          <a:endParaRPr lang="en-US"/>
        </a:p>
      </dgm:t>
    </dgm:pt>
    <dgm:pt modelId="{D3A87739-B4E9-4B69-87E0-2E9292BA0CEE}">
      <dgm:prSet phldrT="[Text]"/>
      <dgm:spPr/>
      <dgm:t>
        <a:bodyPr/>
        <a:lstStyle/>
        <a:p>
          <a:r>
            <a:rPr lang="en-US" dirty="0" smtClean="0"/>
            <a:t>NWIHP to develop consistent approach to informing women about risks</a:t>
          </a:r>
          <a:endParaRPr lang="en-US" dirty="0"/>
        </a:p>
      </dgm:t>
    </dgm:pt>
    <dgm:pt modelId="{B569358C-BD30-4266-98E2-92BCEBE401F7}" type="parTrans" cxnId="{175032BC-5111-4746-B0B6-5EFB2CB8AE22}">
      <dgm:prSet/>
      <dgm:spPr/>
      <dgm:t>
        <a:bodyPr/>
        <a:lstStyle/>
        <a:p>
          <a:endParaRPr lang="en-US"/>
        </a:p>
      </dgm:t>
    </dgm:pt>
    <dgm:pt modelId="{FA2DB6E8-5967-4C52-BA2F-7A49DEA8E201}" type="sibTrans" cxnId="{175032BC-5111-4746-B0B6-5EFB2CB8AE22}">
      <dgm:prSet/>
      <dgm:spPr/>
      <dgm:t>
        <a:bodyPr/>
        <a:lstStyle/>
        <a:p>
          <a:endParaRPr lang="en-US"/>
        </a:p>
      </dgm:t>
    </dgm:pt>
    <dgm:pt modelId="{C2F6128A-D867-491E-A14A-E4E4A7CC8335}">
      <dgm:prSet phldrT="[Text]"/>
      <dgm:spPr/>
      <dgm:t>
        <a:bodyPr/>
        <a:lstStyle/>
        <a:p>
          <a:r>
            <a:rPr lang="en-US" dirty="0" smtClean="0"/>
            <a:t>Expanding addiction services for pregnant women</a:t>
          </a:r>
          <a:endParaRPr lang="en-US" dirty="0"/>
        </a:p>
      </dgm:t>
    </dgm:pt>
    <dgm:pt modelId="{6C4BE9A2-B77A-4010-9604-7EE8E5CEE8D8}" type="parTrans" cxnId="{11DBE07D-6B41-4130-B9DD-02B02D67E7FD}">
      <dgm:prSet/>
      <dgm:spPr/>
      <dgm:t>
        <a:bodyPr/>
        <a:lstStyle/>
        <a:p>
          <a:endParaRPr lang="en-US"/>
        </a:p>
      </dgm:t>
    </dgm:pt>
    <dgm:pt modelId="{71C967BE-B6A7-4214-B375-A4F111E288BA}" type="sibTrans" cxnId="{11DBE07D-6B41-4130-B9DD-02B02D67E7FD}">
      <dgm:prSet/>
      <dgm:spPr/>
      <dgm:t>
        <a:bodyPr/>
        <a:lstStyle/>
        <a:p>
          <a:endParaRPr lang="en-US"/>
        </a:p>
      </dgm:t>
    </dgm:pt>
    <dgm:pt modelId="{7EA189BA-B260-490A-9A3F-FBAF71841D67}">
      <dgm:prSet phldrT="[Text]"/>
      <dgm:spPr/>
      <dgm:t>
        <a:bodyPr/>
        <a:lstStyle/>
        <a:p>
          <a:endParaRPr lang="en-US" dirty="0"/>
        </a:p>
      </dgm:t>
    </dgm:pt>
    <dgm:pt modelId="{F701CD3A-61EA-4311-A4B6-0307EE31C7F8}" type="parTrans" cxnId="{5AE6C58D-8FF1-42F7-94CF-E2E4EACDCFE2}">
      <dgm:prSet/>
      <dgm:spPr/>
      <dgm:t>
        <a:bodyPr/>
        <a:lstStyle/>
        <a:p>
          <a:endParaRPr lang="en-US"/>
        </a:p>
      </dgm:t>
    </dgm:pt>
    <dgm:pt modelId="{1C3CAC46-274F-4394-ABC3-83EFBE057B8D}" type="sibTrans" cxnId="{5AE6C58D-8FF1-42F7-94CF-E2E4EACDCFE2}">
      <dgm:prSet/>
      <dgm:spPr/>
      <dgm:t>
        <a:bodyPr/>
        <a:lstStyle/>
        <a:p>
          <a:endParaRPr lang="en-US"/>
        </a:p>
      </dgm:t>
    </dgm:pt>
    <dgm:pt modelId="{8E508D02-FFB8-4F8D-B23F-04C0E34F2167}">
      <dgm:prSet phldrT="[Text]"/>
      <dgm:spPr/>
      <dgm:t>
        <a:bodyPr/>
        <a:lstStyle/>
        <a:p>
          <a:r>
            <a:rPr lang="en-US" dirty="0" smtClean="0"/>
            <a:t>Responding to needs of women who are using alcohol in a harmful manner</a:t>
          </a:r>
          <a:endParaRPr lang="en-US" dirty="0"/>
        </a:p>
      </dgm:t>
    </dgm:pt>
    <dgm:pt modelId="{08B4FB32-633D-4B91-BDAA-969EAE8EEA6B}" type="parTrans" cxnId="{51025CA6-645A-47DE-8F61-795F0792F1F9}">
      <dgm:prSet/>
      <dgm:spPr/>
      <dgm:t>
        <a:bodyPr/>
        <a:lstStyle/>
        <a:p>
          <a:endParaRPr lang="en-US"/>
        </a:p>
      </dgm:t>
    </dgm:pt>
    <dgm:pt modelId="{6C8BA5F6-7BF6-4020-ADE4-5A4C99DD65B4}" type="sibTrans" cxnId="{51025CA6-645A-47DE-8F61-795F0792F1F9}">
      <dgm:prSet/>
      <dgm:spPr/>
      <dgm:t>
        <a:bodyPr/>
        <a:lstStyle/>
        <a:p>
          <a:endParaRPr lang="en-US"/>
        </a:p>
      </dgm:t>
    </dgm:pt>
    <dgm:pt modelId="{7525C04C-863C-4D57-96FF-E4568E2B4EE0}" type="pres">
      <dgm:prSet presAssocID="{A3AD06E0-4282-4384-AD48-9E24ACAC18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D03B66-A9DE-43B7-837B-A3EC6A6B1DE2}" type="pres">
      <dgm:prSet presAssocID="{FCF89A8F-0B5F-4640-B1C4-8DBD6FC6579A}" presName="linNode" presStyleCnt="0"/>
      <dgm:spPr/>
    </dgm:pt>
    <dgm:pt modelId="{5CE6CD88-30C5-4F95-A895-8BB8B215F6AA}" type="pres">
      <dgm:prSet presAssocID="{FCF89A8F-0B5F-4640-B1C4-8DBD6FC6579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2AD3A-01F0-49D2-9D6E-D27AB3C0C0E3}" type="pres">
      <dgm:prSet presAssocID="{FCF89A8F-0B5F-4640-B1C4-8DBD6FC6579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DBE07D-6B41-4130-B9DD-02B02D67E7FD}" srcId="{FCF89A8F-0B5F-4640-B1C4-8DBD6FC6579A}" destId="{C2F6128A-D867-491E-A14A-E4E4A7CC8335}" srcOrd="2" destOrd="0" parTransId="{6C4BE9A2-B77A-4010-9604-7EE8E5CEE8D8}" sibTransId="{71C967BE-B6A7-4214-B375-A4F111E288BA}"/>
    <dgm:cxn modelId="{52999321-18AE-4D12-82ED-82481C00E326}" srcId="{A3AD06E0-4282-4384-AD48-9E24ACAC18BF}" destId="{FCF89A8F-0B5F-4640-B1C4-8DBD6FC6579A}" srcOrd="0" destOrd="0" parTransId="{17853119-4503-4344-A39E-4E2274FBD83A}" sibTransId="{BE932B90-95B9-4B83-AF49-B82B65DF19FC}"/>
    <dgm:cxn modelId="{5AE6C58D-8FF1-42F7-94CF-E2E4EACDCFE2}" srcId="{FCF89A8F-0B5F-4640-B1C4-8DBD6FC6579A}" destId="{7EA189BA-B260-490A-9A3F-FBAF71841D67}" srcOrd="4" destOrd="0" parTransId="{F701CD3A-61EA-4311-A4B6-0307EE31C7F8}" sibTransId="{1C3CAC46-274F-4394-ABC3-83EFBE057B8D}"/>
    <dgm:cxn modelId="{D13A6E23-FD0F-4755-9A96-E56B8EFFB55D}" type="presOf" srcId="{6D47FD2C-038E-4221-813F-734FCC1FDA09}" destId="{7EF2AD3A-01F0-49D2-9D6E-D27AB3C0C0E3}" srcOrd="0" destOrd="0" presId="urn:microsoft.com/office/officeart/2005/8/layout/vList5"/>
    <dgm:cxn modelId="{926C2C3F-232C-486D-920E-773781CF733C}" srcId="{FCF89A8F-0B5F-4640-B1C4-8DBD6FC6579A}" destId="{EDBB3F0F-B1FC-4981-B33A-776DE3082240}" srcOrd="5" destOrd="0" parTransId="{6F51B12A-BE7A-4183-B14F-EA5A601FDC39}" sibTransId="{B66D4BF2-007D-425F-8FA0-71BBD32A22B1}"/>
    <dgm:cxn modelId="{F8B2CF69-CB3F-4E19-82E7-C9585C5F923B}" type="presOf" srcId="{EDBB3F0F-B1FC-4981-B33A-776DE3082240}" destId="{7EF2AD3A-01F0-49D2-9D6E-D27AB3C0C0E3}" srcOrd="0" destOrd="5" presId="urn:microsoft.com/office/officeart/2005/8/layout/vList5"/>
    <dgm:cxn modelId="{51025CA6-645A-47DE-8F61-795F0792F1F9}" srcId="{FCF89A8F-0B5F-4640-B1C4-8DBD6FC6579A}" destId="{8E508D02-FFB8-4F8D-B23F-04C0E34F2167}" srcOrd="3" destOrd="0" parTransId="{08B4FB32-633D-4B91-BDAA-969EAE8EEA6B}" sibTransId="{6C8BA5F6-7BF6-4020-ADE4-5A4C99DD65B4}"/>
    <dgm:cxn modelId="{3E266C2E-A5A9-4AF8-8D88-D3A2D867E770}" type="presOf" srcId="{FCF89A8F-0B5F-4640-B1C4-8DBD6FC6579A}" destId="{5CE6CD88-30C5-4F95-A895-8BB8B215F6AA}" srcOrd="0" destOrd="0" presId="urn:microsoft.com/office/officeart/2005/8/layout/vList5"/>
    <dgm:cxn modelId="{909B77CD-696A-4B50-BC8A-D56A4B4B21F5}" type="presOf" srcId="{C2F6128A-D867-491E-A14A-E4E4A7CC8335}" destId="{7EF2AD3A-01F0-49D2-9D6E-D27AB3C0C0E3}" srcOrd="0" destOrd="2" presId="urn:microsoft.com/office/officeart/2005/8/layout/vList5"/>
    <dgm:cxn modelId="{35851076-2466-4B46-9F29-B212EB85E482}" type="presOf" srcId="{D3A87739-B4E9-4B69-87E0-2E9292BA0CEE}" destId="{7EF2AD3A-01F0-49D2-9D6E-D27AB3C0C0E3}" srcOrd="0" destOrd="1" presId="urn:microsoft.com/office/officeart/2005/8/layout/vList5"/>
    <dgm:cxn modelId="{A95A52A1-6346-40C3-B53C-95CA6117FB5E}" srcId="{FCF89A8F-0B5F-4640-B1C4-8DBD6FC6579A}" destId="{6D47FD2C-038E-4221-813F-734FCC1FDA09}" srcOrd="0" destOrd="0" parTransId="{BD87BB2D-6B6C-44C6-8352-41C5E6C9A64D}" sibTransId="{E534E4AC-A9F4-420E-BFFD-A9777C357A63}"/>
    <dgm:cxn modelId="{9A28952E-CA7F-49A4-99CD-7A7C27AFF2D8}" type="presOf" srcId="{8E508D02-FFB8-4F8D-B23F-04C0E34F2167}" destId="{7EF2AD3A-01F0-49D2-9D6E-D27AB3C0C0E3}" srcOrd="0" destOrd="3" presId="urn:microsoft.com/office/officeart/2005/8/layout/vList5"/>
    <dgm:cxn modelId="{6609DBB7-0E5B-4474-9951-89C233BDD551}" type="presOf" srcId="{A3AD06E0-4282-4384-AD48-9E24ACAC18BF}" destId="{7525C04C-863C-4D57-96FF-E4568E2B4EE0}" srcOrd="0" destOrd="0" presId="urn:microsoft.com/office/officeart/2005/8/layout/vList5"/>
    <dgm:cxn modelId="{175032BC-5111-4746-B0B6-5EFB2CB8AE22}" srcId="{FCF89A8F-0B5F-4640-B1C4-8DBD6FC6579A}" destId="{D3A87739-B4E9-4B69-87E0-2E9292BA0CEE}" srcOrd="1" destOrd="0" parTransId="{B569358C-BD30-4266-98E2-92BCEBE401F7}" sibTransId="{FA2DB6E8-5967-4C52-BA2F-7A49DEA8E201}"/>
    <dgm:cxn modelId="{762D24A9-6BD2-4B27-86AC-A236EC361368}" type="presOf" srcId="{7EA189BA-B260-490A-9A3F-FBAF71841D67}" destId="{7EF2AD3A-01F0-49D2-9D6E-D27AB3C0C0E3}" srcOrd="0" destOrd="4" presId="urn:microsoft.com/office/officeart/2005/8/layout/vList5"/>
    <dgm:cxn modelId="{F57E6E64-641B-49D0-BA55-E54DA8E33AC2}" type="presParOf" srcId="{7525C04C-863C-4D57-96FF-E4568E2B4EE0}" destId="{34D03B66-A9DE-43B7-837B-A3EC6A6B1DE2}" srcOrd="0" destOrd="0" presId="urn:microsoft.com/office/officeart/2005/8/layout/vList5"/>
    <dgm:cxn modelId="{EEE21022-28EC-4E1A-96A3-8577EA912A78}" type="presParOf" srcId="{34D03B66-A9DE-43B7-837B-A3EC6A6B1DE2}" destId="{5CE6CD88-30C5-4F95-A895-8BB8B215F6AA}" srcOrd="0" destOrd="0" presId="urn:microsoft.com/office/officeart/2005/8/layout/vList5"/>
    <dgm:cxn modelId="{619A73B9-90B4-4EF7-A693-DD298CEEA092}" type="presParOf" srcId="{34D03B66-A9DE-43B7-837B-A3EC6A6B1DE2}" destId="{7EF2AD3A-01F0-49D2-9D6E-D27AB3C0C0E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39A8EC-DF6B-4035-A7B0-1E6375A0F6C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061B3F2-710A-4882-B14B-3B59EF3FA6D5}">
      <dgm:prSet phldrT="[Text]"/>
      <dgm:spPr/>
      <dgm:t>
        <a:bodyPr/>
        <a:lstStyle/>
        <a:p>
          <a:r>
            <a:rPr lang="en-US" dirty="0" smtClean="0"/>
            <a:t>Clarity on protection under Constitution and legislation</a:t>
          </a:r>
        </a:p>
        <a:p>
          <a:endParaRPr lang="en-US" dirty="0"/>
        </a:p>
      </dgm:t>
    </dgm:pt>
    <dgm:pt modelId="{6D9E09E3-C51B-474F-97EF-62A2C48704B0}" type="parTrans" cxnId="{64859B2F-46E4-4FB2-BE35-B92B671A164A}">
      <dgm:prSet/>
      <dgm:spPr/>
      <dgm:t>
        <a:bodyPr/>
        <a:lstStyle/>
        <a:p>
          <a:endParaRPr lang="en-US"/>
        </a:p>
      </dgm:t>
    </dgm:pt>
    <dgm:pt modelId="{B942B819-62B9-49BF-B462-ED90826598F5}" type="sibTrans" cxnId="{64859B2F-46E4-4FB2-BE35-B92B671A164A}">
      <dgm:prSet/>
      <dgm:spPr/>
      <dgm:t>
        <a:bodyPr/>
        <a:lstStyle/>
        <a:p>
          <a:endParaRPr lang="en-US"/>
        </a:p>
      </dgm:t>
    </dgm:pt>
    <dgm:pt modelId="{75DC3A03-8633-464C-A10D-348B5FE48E5F}">
      <dgm:prSet phldrT="[Text]"/>
      <dgm:spPr/>
      <dgm:t>
        <a:bodyPr/>
        <a:lstStyle/>
        <a:p>
          <a:r>
            <a:rPr lang="en-US" dirty="0" smtClean="0"/>
            <a:t>Existing</a:t>
          </a:r>
          <a:r>
            <a:rPr lang="en-US" baseline="0" dirty="0" smtClean="0"/>
            <a:t> policies must be implemented</a:t>
          </a:r>
          <a:endParaRPr lang="en-US" dirty="0"/>
        </a:p>
      </dgm:t>
    </dgm:pt>
    <dgm:pt modelId="{10514E8B-2BB2-480C-BD79-DFF9049647DC}" type="parTrans" cxnId="{E2569E41-DC95-43D7-B973-C73D6DE7EAE6}">
      <dgm:prSet/>
      <dgm:spPr/>
      <dgm:t>
        <a:bodyPr/>
        <a:lstStyle/>
        <a:p>
          <a:endParaRPr lang="en-US"/>
        </a:p>
      </dgm:t>
    </dgm:pt>
    <dgm:pt modelId="{E12B347F-179A-41FF-8965-F96A89DFEE2A}" type="sibTrans" cxnId="{E2569E41-DC95-43D7-B973-C73D6DE7EAE6}">
      <dgm:prSet/>
      <dgm:spPr/>
      <dgm:t>
        <a:bodyPr/>
        <a:lstStyle/>
        <a:p>
          <a:endParaRPr lang="en-US"/>
        </a:p>
      </dgm:t>
    </dgm:pt>
    <dgm:pt modelId="{28FBC399-7DF5-4C63-BBA2-BD71DD3ABC73}">
      <dgm:prSet phldrT="[Text]"/>
      <dgm:spPr/>
      <dgm:t>
        <a:bodyPr/>
        <a:lstStyle/>
        <a:p>
          <a:r>
            <a:rPr lang="en-US" dirty="0" smtClean="0"/>
            <a:t>Data gathered | Campaign | Public Health Bill enacted</a:t>
          </a:r>
        </a:p>
      </dgm:t>
    </dgm:pt>
    <dgm:pt modelId="{16945D0A-65C1-4BDE-8724-8122CB2FFAEA}" type="parTrans" cxnId="{848FEB94-35E6-4DEF-BB47-82560F239EEC}">
      <dgm:prSet/>
      <dgm:spPr/>
      <dgm:t>
        <a:bodyPr/>
        <a:lstStyle/>
        <a:p>
          <a:endParaRPr lang="en-US"/>
        </a:p>
      </dgm:t>
    </dgm:pt>
    <dgm:pt modelId="{192FEAD1-A6EA-49E3-B6DF-671A240D3052}" type="sibTrans" cxnId="{848FEB94-35E6-4DEF-BB47-82560F239EEC}">
      <dgm:prSet/>
      <dgm:spPr/>
      <dgm:t>
        <a:bodyPr/>
        <a:lstStyle/>
        <a:p>
          <a:endParaRPr lang="en-US"/>
        </a:p>
      </dgm:t>
    </dgm:pt>
    <dgm:pt modelId="{41F199F6-5482-48EA-B9D0-43AB4A583487}" type="pres">
      <dgm:prSet presAssocID="{B639A8EC-DF6B-4035-A7B0-1E6375A0F6CE}" presName="linearFlow" presStyleCnt="0">
        <dgm:presLayoutVars>
          <dgm:dir/>
          <dgm:resizeHandles val="exact"/>
        </dgm:presLayoutVars>
      </dgm:prSet>
      <dgm:spPr/>
    </dgm:pt>
    <dgm:pt modelId="{F6EE757A-EB70-4981-9598-A4874B676A11}" type="pres">
      <dgm:prSet presAssocID="{F061B3F2-710A-4882-B14B-3B59EF3FA6D5}" presName="composite" presStyleCnt="0"/>
      <dgm:spPr/>
    </dgm:pt>
    <dgm:pt modelId="{CA2332A7-2933-45AD-B92B-CC6204C07CAC}" type="pres">
      <dgm:prSet presAssocID="{F061B3F2-710A-4882-B14B-3B59EF3FA6D5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2F286D1F-E78A-49D6-82A5-EBDE6CAA8B1A}" type="pres">
      <dgm:prSet presAssocID="{F061B3F2-710A-4882-B14B-3B59EF3FA6D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77434-6FAA-4160-8050-617623278887}" type="pres">
      <dgm:prSet presAssocID="{B942B819-62B9-49BF-B462-ED90826598F5}" presName="spacing" presStyleCnt="0"/>
      <dgm:spPr/>
    </dgm:pt>
    <dgm:pt modelId="{13BF071B-C663-402C-B90F-B1F4478350FD}" type="pres">
      <dgm:prSet presAssocID="{75DC3A03-8633-464C-A10D-348B5FE48E5F}" presName="composite" presStyleCnt="0"/>
      <dgm:spPr/>
    </dgm:pt>
    <dgm:pt modelId="{34A13089-85FC-41EE-9CAE-665AFC2F78D2}" type="pres">
      <dgm:prSet presAssocID="{75DC3A03-8633-464C-A10D-348B5FE48E5F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</dgm:pt>
    <dgm:pt modelId="{82E51BF9-1D5F-4BDD-95FF-E3DA1939762F}" type="pres">
      <dgm:prSet presAssocID="{75DC3A03-8633-464C-A10D-348B5FE48E5F}" presName="txShp" presStyleLbl="node1" presStyleIdx="1" presStyleCnt="3" custLinFactNeighborX="808" custLinFactNeighborY="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F59A2-3687-4F12-AD53-D2201EBDAF25}" type="pres">
      <dgm:prSet presAssocID="{E12B347F-179A-41FF-8965-F96A89DFEE2A}" presName="spacing" presStyleCnt="0"/>
      <dgm:spPr/>
    </dgm:pt>
    <dgm:pt modelId="{B412937E-428B-41F0-B63A-B957835A96F1}" type="pres">
      <dgm:prSet presAssocID="{28FBC399-7DF5-4C63-BBA2-BD71DD3ABC73}" presName="composite" presStyleCnt="0"/>
      <dgm:spPr/>
    </dgm:pt>
    <dgm:pt modelId="{17C7BF78-60E3-4787-910C-4942A71F9C97}" type="pres">
      <dgm:prSet presAssocID="{28FBC399-7DF5-4C63-BBA2-BD71DD3ABC73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FF4CEC33-575B-407A-A79E-F1B7D15952A6}" type="pres">
      <dgm:prSet presAssocID="{28FBC399-7DF5-4C63-BBA2-BD71DD3ABC7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569E41-DC95-43D7-B973-C73D6DE7EAE6}" srcId="{B639A8EC-DF6B-4035-A7B0-1E6375A0F6CE}" destId="{75DC3A03-8633-464C-A10D-348B5FE48E5F}" srcOrd="1" destOrd="0" parTransId="{10514E8B-2BB2-480C-BD79-DFF9049647DC}" sibTransId="{E12B347F-179A-41FF-8965-F96A89DFEE2A}"/>
    <dgm:cxn modelId="{B37CF35E-1F05-46C5-9E7D-436CB09DE9BD}" type="presOf" srcId="{B639A8EC-DF6B-4035-A7B0-1E6375A0F6CE}" destId="{41F199F6-5482-48EA-B9D0-43AB4A583487}" srcOrd="0" destOrd="0" presId="urn:microsoft.com/office/officeart/2005/8/layout/vList3"/>
    <dgm:cxn modelId="{56124F34-33D4-4B4E-A7BA-D0922A84D5B2}" type="presOf" srcId="{28FBC399-7DF5-4C63-BBA2-BD71DD3ABC73}" destId="{FF4CEC33-575B-407A-A79E-F1B7D15952A6}" srcOrd="0" destOrd="0" presId="urn:microsoft.com/office/officeart/2005/8/layout/vList3"/>
    <dgm:cxn modelId="{55177F24-1F0C-4938-9072-8ADA2827B336}" type="presOf" srcId="{F061B3F2-710A-4882-B14B-3B59EF3FA6D5}" destId="{2F286D1F-E78A-49D6-82A5-EBDE6CAA8B1A}" srcOrd="0" destOrd="0" presId="urn:microsoft.com/office/officeart/2005/8/layout/vList3"/>
    <dgm:cxn modelId="{848FEB94-35E6-4DEF-BB47-82560F239EEC}" srcId="{B639A8EC-DF6B-4035-A7B0-1E6375A0F6CE}" destId="{28FBC399-7DF5-4C63-BBA2-BD71DD3ABC73}" srcOrd="2" destOrd="0" parTransId="{16945D0A-65C1-4BDE-8724-8122CB2FFAEA}" sibTransId="{192FEAD1-A6EA-49E3-B6DF-671A240D3052}"/>
    <dgm:cxn modelId="{7584A413-EF10-44E9-A8A1-91C0DC4E47CF}" type="presOf" srcId="{75DC3A03-8633-464C-A10D-348B5FE48E5F}" destId="{82E51BF9-1D5F-4BDD-95FF-E3DA1939762F}" srcOrd="0" destOrd="0" presId="urn:microsoft.com/office/officeart/2005/8/layout/vList3"/>
    <dgm:cxn modelId="{64859B2F-46E4-4FB2-BE35-B92B671A164A}" srcId="{B639A8EC-DF6B-4035-A7B0-1E6375A0F6CE}" destId="{F061B3F2-710A-4882-B14B-3B59EF3FA6D5}" srcOrd="0" destOrd="0" parTransId="{6D9E09E3-C51B-474F-97EF-62A2C48704B0}" sibTransId="{B942B819-62B9-49BF-B462-ED90826598F5}"/>
    <dgm:cxn modelId="{E2B1CE60-5E13-48BA-89AD-EE263B4E0A18}" type="presParOf" srcId="{41F199F6-5482-48EA-B9D0-43AB4A583487}" destId="{F6EE757A-EB70-4981-9598-A4874B676A11}" srcOrd="0" destOrd="0" presId="urn:microsoft.com/office/officeart/2005/8/layout/vList3"/>
    <dgm:cxn modelId="{F011B32C-9676-4AF3-AD9D-C6A933764A34}" type="presParOf" srcId="{F6EE757A-EB70-4981-9598-A4874B676A11}" destId="{CA2332A7-2933-45AD-B92B-CC6204C07CAC}" srcOrd="0" destOrd="0" presId="urn:microsoft.com/office/officeart/2005/8/layout/vList3"/>
    <dgm:cxn modelId="{E34084E0-47C3-426A-9E3C-CA6531E683B1}" type="presParOf" srcId="{F6EE757A-EB70-4981-9598-A4874B676A11}" destId="{2F286D1F-E78A-49D6-82A5-EBDE6CAA8B1A}" srcOrd="1" destOrd="0" presId="urn:microsoft.com/office/officeart/2005/8/layout/vList3"/>
    <dgm:cxn modelId="{3EA04F7D-4FDF-45E9-9758-FDCEC4CC5740}" type="presParOf" srcId="{41F199F6-5482-48EA-B9D0-43AB4A583487}" destId="{26477434-6FAA-4160-8050-617623278887}" srcOrd="1" destOrd="0" presId="urn:microsoft.com/office/officeart/2005/8/layout/vList3"/>
    <dgm:cxn modelId="{8562A5E0-2C42-4981-9B2A-B9C89857426A}" type="presParOf" srcId="{41F199F6-5482-48EA-B9D0-43AB4A583487}" destId="{13BF071B-C663-402C-B90F-B1F4478350FD}" srcOrd="2" destOrd="0" presId="urn:microsoft.com/office/officeart/2005/8/layout/vList3"/>
    <dgm:cxn modelId="{E3490214-EF3C-4F72-BC2E-30A53E0B82BA}" type="presParOf" srcId="{13BF071B-C663-402C-B90F-B1F4478350FD}" destId="{34A13089-85FC-41EE-9CAE-665AFC2F78D2}" srcOrd="0" destOrd="0" presId="urn:microsoft.com/office/officeart/2005/8/layout/vList3"/>
    <dgm:cxn modelId="{64E0670B-1CAA-4409-8F6E-7F0E9D928ECC}" type="presParOf" srcId="{13BF071B-C663-402C-B90F-B1F4478350FD}" destId="{82E51BF9-1D5F-4BDD-95FF-E3DA1939762F}" srcOrd="1" destOrd="0" presId="urn:microsoft.com/office/officeart/2005/8/layout/vList3"/>
    <dgm:cxn modelId="{E856B76F-A01C-49DC-84C8-F6ED1AEA5192}" type="presParOf" srcId="{41F199F6-5482-48EA-B9D0-43AB4A583487}" destId="{575F59A2-3687-4F12-AD53-D2201EBDAF25}" srcOrd="3" destOrd="0" presId="urn:microsoft.com/office/officeart/2005/8/layout/vList3"/>
    <dgm:cxn modelId="{A319E800-CC5C-4EA7-BD96-E88315DD1801}" type="presParOf" srcId="{41F199F6-5482-48EA-B9D0-43AB4A583487}" destId="{B412937E-428B-41F0-B63A-B957835A96F1}" srcOrd="4" destOrd="0" presId="urn:microsoft.com/office/officeart/2005/8/layout/vList3"/>
    <dgm:cxn modelId="{A6F1673E-F892-4F00-8DD7-D9C8E2897E66}" type="presParOf" srcId="{B412937E-428B-41F0-B63A-B957835A96F1}" destId="{17C7BF78-60E3-4787-910C-4942A71F9C97}" srcOrd="0" destOrd="0" presId="urn:microsoft.com/office/officeart/2005/8/layout/vList3"/>
    <dgm:cxn modelId="{7594DB98-06C1-4C51-A4E2-BD608F082ADA}" type="presParOf" srcId="{B412937E-428B-41F0-B63A-B957835A96F1}" destId="{FF4CEC33-575B-407A-A79E-F1B7D15952A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FA9E44-98B4-476C-BE30-60BF20E73B26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</dgm:pt>
    <dgm:pt modelId="{5795C492-DD64-40B6-8B10-E1D372733C27}">
      <dgm:prSet phldrT="[Text]"/>
      <dgm:spPr/>
      <dgm:t>
        <a:bodyPr/>
        <a:lstStyle/>
        <a:p>
          <a:r>
            <a:rPr lang="en-US" dirty="0" smtClean="0"/>
            <a:t>Clarification of Law (Constitution &amp; legislation)</a:t>
          </a:r>
          <a:endParaRPr lang="en-US" dirty="0"/>
        </a:p>
      </dgm:t>
    </dgm:pt>
    <dgm:pt modelId="{8DBE2E52-C858-4CBB-A3A5-AB8708D61080}" type="parTrans" cxnId="{D24BAE90-2A9A-49DF-9E6B-48B53C371CF8}">
      <dgm:prSet/>
      <dgm:spPr/>
      <dgm:t>
        <a:bodyPr/>
        <a:lstStyle/>
        <a:p>
          <a:endParaRPr lang="en-US"/>
        </a:p>
      </dgm:t>
    </dgm:pt>
    <dgm:pt modelId="{2878090C-9948-45A8-80BE-44EDEDCBFC5C}" type="sibTrans" cxnId="{D24BAE90-2A9A-49DF-9E6B-48B53C371CF8}">
      <dgm:prSet/>
      <dgm:spPr/>
      <dgm:t>
        <a:bodyPr/>
        <a:lstStyle/>
        <a:p>
          <a:endParaRPr lang="en-US"/>
        </a:p>
      </dgm:t>
    </dgm:pt>
    <dgm:pt modelId="{1206B02C-DBFD-4F2B-B02F-9C312E375D52}">
      <dgm:prSet phldrT="[Text]"/>
      <dgm:spPr/>
      <dgm:t>
        <a:bodyPr/>
        <a:lstStyle/>
        <a:p>
          <a:r>
            <a:rPr lang="en-US" dirty="0" smtClean="0"/>
            <a:t>Implementation of health policy 2017- </a:t>
          </a:r>
          <a:r>
            <a:rPr lang="en-US" dirty="0" smtClean="0"/>
            <a:t>2025</a:t>
          </a:r>
          <a:endParaRPr lang="en-US" dirty="0"/>
        </a:p>
      </dgm:t>
    </dgm:pt>
    <dgm:pt modelId="{0CB38F60-13F0-4C0A-BB77-3ED20E6E2EA1}" type="parTrans" cxnId="{3DE79250-2E89-4DCD-95F2-88139C7FE2F2}">
      <dgm:prSet/>
      <dgm:spPr/>
      <dgm:t>
        <a:bodyPr/>
        <a:lstStyle/>
        <a:p>
          <a:endParaRPr lang="en-US"/>
        </a:p>
      </dgm:t>
    </dgm:pt>
    <dgm:pt modelId="{C42941EE-0B15-452E-9A03-40F46894FD9E}" type="sibTrans" cxnId="{3DE79250-2E89-4DCD-95F2-88139C7FE2F2}">
      <dgm:prSet/>
      <dgm:spPr/>
      <dgm:t>
        <a:bodyPr/>
        <a:lstStyle/>
        <a:p>
          <a:endParaRPr lang="en-US"/>
        </a:p>
      </dgm:t>
    </dgm:pt>
    <dgm:pt modelId="{B72BC2CF-0A7B-418C-BD14-A1728DE95AD5}">
      <dgm:prSet phldrT="[Text]"/>
      <dgm:spPr/>
      <dgm:t>
        <a:bodyPr/>
        <a:lstStyle/>
        <a:p>
          <a:r>
            <a:rPr lang="en-US" dirty="0" smtClean="0"/>
            <a:t>Reduction in FASD in best interest of child</a:t>
          </a:r>
          <a:endParaRPr lang="en-US" dirty="0"/>
        </a:p>
      </dgm:t>
    </dgm:pt>
    <dgm:pt modelId="{42F0966F-15D6-4689-B878-E27E9BB74EA0}" type="parTrans" cxnId="{5DA778FF-EBA7-40D1-91C7-7691FFA27558}">
      <dgm:prSet/>
      <dgm:spPr/>
      <dgm:t>
        <a:bodyPr/>
        <a:lstStyle/>
        <a:p>
          <a:endParaRPr lang="en-US"/>
        </a:p>
      </dgm:t>
    </dgm:pt>
    <dgm:pt modelId="{55EB2549-81AC-45DA-880F-F31EC12AB038}" type="sibTrans" cxnId="{5DA778FF-EBA7-40D1-91C7-7691FFA27558}">
      <dgm:prSet/>
      <dgm:spPr/>
      <dgm:t>
        <a:bodyPr/>
        <a:lstStyle/>
        <a:p>
          <a:endParaRPr lang="en-US"/>
        </a:p>
      </dgm:t>
    </dgm:pt>
    <dgm:pt modelId="{8A6D1D91-37B0-4C46-84EB-DB80A8877D3D}" type="pres">
      <dgm:prSet presAssocID="{CFFA9E44-98B4-476C-BE30-60BF20E73B26}" presName="linearFlow" presStyleCnt="0">
        <dgm:presLayoutVars>
          <dgm:dir/>
          <dgm:resizeHandles val="exact"/>
        </dgm:presLayoutVars>
      </dgm:prSet>
      <dgm:spPr/>
    </dgm:pt>
    <dgm:pt modelId="{F916978D-093D-42E0-856E-E3EB14FF8685}" type="pres">
      <dgm:prSet presAssocID="{5795C492-DD64-40B6-8B10-E1D372733C2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7DDD6-21BE-4934-9F59-69A4D77AD90A}" type="pres">
      <dgm:prSet presAssocID="{2878090C-9948-45A8-80BE-44EDEDCBFC5C}" presName="spacerL" presStyleCnt="0"/>
      <dgm:spPr/>
    </dgm:pt>
    <dgm:pt modelId="{C2A03BE9-622F-4361-A71D-BCAC5D31A8CD}" type="pres">
      <dgm:prSet presAssocID="{2878090C-9948-45A8-80BE-44EDEDCBFC5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8FE77D9-1257-4222-82E3-2D0EC1338165}" type="pres">
      <dgm:prSet presAssocID="{2878090C-9948-45A8-80BE-44EDEDCBFC5C}" presName="spacerR" presStyleCnt="0"/>
      <dgm:spPr/>
    </dgm:pt>
    <dgm:pt modelId="{826038B5-E635-45A9-91AB-F893C326AF5B}" type="pres">
      <dgm:prSet presAssocID="{1206B02C-DBFD-4F2B-B02F-9C312E375D5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C4A29-FCF5-472D-BBA9-8221161623E6}" type="pres">
      <dgm:prSet presAssocID="{C42941EE-0B15-452E-9A03-40F46894FD9E}" presName="spacerL" presStyleCnt="0"/>
      <dgm:spPr/>
    </dgm:pt>
    <dgm:pt modelId="{5F746C6A-2BEF-4752-BAA1-932D7F0894A5}" type="pres">
      <dgm:prSet presAssocID="{C42941EE-0B15-452E-9A03-40F46894FD9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5423920-0D37-4D64-B572-9DC0234A8151}" type="pres">
      <dgm:prSet presAssocID="{C42941EE-0B15-452E-9A03-40F46894FD9E}" presName="spacerR" presStyleCnt="0"/>
      <dgm:spPr/>
    </dgm:pt>
    <dgm:pt modelId="{7153BA98-DEF0-456F-9929-DDD214324FEA}" type="pres">
      <dgm:prSet presAssocID="{B72BC2CF-0A7B-418C-BD14-A1728DE95AD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306C0B-6481-4637-8F81-0A70AC7A0D21}" type="presOf" srcId="{5795C492-DD64-40B6-8B10-E1D372733C27}" destId="{F916978D-093D-42E0-856E-E3EB14FF8685}" srcOrd="0" destOrd="0" presId="urn:microsoft.com/office/officeart/2005/8/layout/equation1"/>
    <dgm:cxn modelId="{9A83CB38-5149-4182-889D-1AC4D17FCB6C}" type="presOf" srcId="{2878090C-9948-45A8-80BE-44EDEDCBFC5C}" destId="{C2A03BE9-622F-4361-A71D-BCAC5D31A8CD}" srcOrd="0" destOrd="0" presId="urn:microsoft.com/office/officeart/2005/8/layout/equation1"/>
    <dgm:cxn modelId="{ACE22041-4B5F-441D-9065-B7C85FA89DE4}" type="presOf" srcId="{CFFA9E44-98B4-476C-BE30-60BF20E73B26}" destId="{8A6D1D91-37B0-4C46-84EB-DB80A8877D3D}" srcOrd="0" destOrd="0" presId="urn:microsoft.com/office/officeart/2005/8/layout/equation1"/>
    <dgm:cxn modelId="{5DA778FF-EBA7-40D1-91C7-7691FFA27558}" srcId="{CFFA9E44-98B4-476C-BE30-60BF20E73B26}" destId="{B72BC2CF-0A7B-418C-BD14-A1728DE95AD5}" srcOrd="2" destOrd="0" parTransId="{42F0966F-15D6-4689-B878-E27E9BB74EA0}" sibTransId="{55EB2549-81AC-45DA-880F-F31EC12AB038}"/>
    <dgm:cxn modelId="{2946A45A-C398-4CD3-B257-86D27FF0AAE8}" type="presOf" srcId="{1206B02C-DBFD-4F2B-B02F-9C312E375D52}" destId="{826038B5-E635-45A9-91AB-F893C326AF5B}" srcOrd="0" destOrd="0" presId="urn:microsoft.com/office/officeart/2005/8/layout/equation1"/>
    <dgm:cxn modelId="{D24BAE90-2A9A-49DF-9E6B-48B53C371CF8}" srcId="{CFFA9E44-98B4-476C-BE30-60BF20E73B26}" destId="{5795C492-DD64-40B6-8B10-E1D372733C27}" srcOrd="0" destOrd="0" parTransId="{8DBE2E52-C858-4CBB-A3A5-AB8708D61080}" sibTransId="{2878090C-9948-45A8-80BE-44EDEDCBFC5C}"/>
    <dgm:cxn modelId="{5C9343CA-E68E-47DD-9CDD-A74E2B1937AE}" type="presOf" srcId="{C42941EE-0B15-452E-9A03-40F46894FD9E}" destId="{5F746C6A-2BEF-4752-BAA1-932D7F0894A5}" srcOrd="0" destOrd="0" presId="urn:microsoft.com/office/officeart/2005/8/layout/equation1"/>
    <dgm:cxn modelId="{364BD76F-9A86-41F4-9156-E8CFA7045C34}" type="presOf" srcId="{B72BC2CF-0A7B-418C-BD14-A1728DE95AD5}" destId="{7153BA98-DEF0-456F-9929-DDD214324FEA}" srcOrd="0" destOrd="0" presId="urn:microsoft.com/office/officeart/2005/8/layout/equation1"/>
    <dgm:cxn modelId="{3DE79250-2E89-4DCD-95F2-88139C7FE2F2}" srcId="{CFFA9E44-98B4-476C-BE30-60BF20E73B26}" destId="{1206B02C-DBFD-4F2B-B02F-9C312E375D52}" srcOrd="1" destOrd="0" parTransId="{0CB38F60-13F0-4C0A-BB77-3ED20E6E2EA1}" sibTransId="{C42941EE-0B15-452E-9A03-40F46894FD9E}"/>
    <dgm:cxn modelId="{71616641-8DB4-4D27-9E1C-38C18B3A924A}" type="presParOf" srcId="{8A6D1D91-37B0-4C46-84EB-DB80A8877D3D}" destId="{F916978D-093D-42E0-856E-E3EB14FF8685}" srcOrd="0" destOrd="0" presId="urn:microsoft.com/office/officeart/2005/8/layout/equation1"/>
    <dgm:cxn modelId="{A3C2A344-9763-4876-B5DF-1757EF7CD4C1}" type="presParOf" srcId="{8A6D1D91-37B0-4C46-84EB-DB80A8877D3D}" destId="{B587DDD6-21BE-4934-9F59-69A4D77AD90A}" srcOrd="1" destOrd="0" presId="urn:microsoft.com/office/officeart/2005/8/layout/equation1"/>
    <dgm:cxn modelId="{DD55B278-0B1A-4793-8C55-B6853B08F4CA}" type="presParOf" srcId="{8A6D1D91-37B0-4C46-84EB-DB80A8877D3D}" destId="{C2A03BE9-622F-4361-A71D-BCAC5D31A8CD}" srcOrd="2" destOrd="0" presId="urn:microsoft.com/office/officeart/2005/8/layout/equation1"/>
    <dgm:cxn modelId="{B0268B7D-448A-461C-842E-B25156F665F7}" type="presParOf" srcId="{8A6D1D91-37B0-4C46-84EB-DB80A8877D3D}" destId="{68FE77D9-1257-4222-82E3-2D0EC1338165}" srcOrd="3" destOrd="0" presId="urn:microsoft.com/office/officeart/2005/8/layout/equation1"/>
    <dgm:cxn modelId="{9D602493-A681-4819-A4E4-ACE482F847A4}" type="presParOf" srcId="{8A6D1D91-37B0-4C46-84EB-DB80A8877D3D}" destId="{826038B5-E635-45A9-91AB-F893C326AF5B}" srcOrd="4" destOrd="0" presId="urn:microsoft.com/office/officeart/2005/8/layout/equation1"/>
    <dgm:cxn modelId="{6791B165-6977-4057-B3E0-C2BE5E080D33}" type="presParOf" srcId="{8A6D1D91-37B0-4C46-84EB-DB80A8877D3D}" destId="{BBBC4A29-FCF5-472D-BBA9-8221161623E6}" srcOrd="5" destOrd="0" presId="urn:microsoft.com/office/officeart/2005/8/layout/equation1"/>
    <dgm:cxn modelId="{19D776C7-24BA-40FA-B308-A0090156BDCB}" type="presParOf" srcId="{8A6D1D91-37B0-4C46-84EB-DB80A8877D3D}" destId="{5F746C6A-2BEF-4752-BAA1-932D7F0894A5}" srcOrd="6" destOrd="0" presId="urn:microsoft.com/office/officeart/2005/8/layout/equation1"/>
    <dgm:cxn modelId="{8D848B5F-FD90-41AE-895D-23CBD706CF6E}" type="presParOf" srcId="{8A6D1D91-37B0-4C46-84EB-DB80A8877D3D}" destId="{85423920-0D37-4D64-B572-9DC0234A8151}" srcOrd="7" destOrd="0" presId="urn:microsoft.com/office/officeart/2005/8/layout/equation1"/>
    <dgm:cxn modelId="{96CAC8F1-DEB9-4177-9FA3-1A8730A42B9D}" type="presParOf" srcId="{8A6D1D91-37B0-4C46-84EB-DB80A8877D3D}" destId="{7153BA98-DEF0-456F-9929-DDD214324FE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6E429-2C86-4497-8B2F-7AB27CF36EB0}">
      <dsp:nvSpPr>
        <dsp:cNvPr id="0" name=""/>
        <dsp:cNvSpPr/>
      </dsp:nvSpPr>
      <dsp:spPr>
        <a:xfrm>
          <a:off x="287806" y="5020"/>
          <a:ext cx="3049401" cy="30919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Physical malformations: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Abnormal facial features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Skeletal abnormalities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Heart defects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Urinary/kidney deficits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Neural tube defects</a:t>
          </a:r>
        </a:p>
      </dsp:txBody>
      <dsp:txXfrm>
        <a:off x="287806" y="5020"/>
        <a:ext cx="3049401" cy="3091934"/>
      </dsp:txXfrm>
    </dsp:sp>
    <dsp:sp modelId="{169EE30A-2D02-4A40-912E-2A7A5F796648}">
      <dsp:nvSpPr>
        <dsp:cNvPr id="0" name=""/>
        <dsp:cNvSpPr/>
      </dsp:nvSpPr>
      <dsp:spPr>
        <a:xfrm>
          <a:off x="3515671" y="0"/>
          <a:ext cx="2782225" cy="3101974"/>
        </a:xfrm>
        <a:prstGeom prst="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Deficits in: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Language</a:t>
          </a: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Comprehension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Memory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Learning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Global Cognitive Function</a:t>
          </a:r>
        </a:p>
      </dsp:txBody>
      <dsp:txXfrm>
        <a:off x="3515671" y="0"/>
        <a:ext cx="2782225" cy="3101974"/>
      </dsp:txXfrm>
    </dsp:sp>
    <dsp:sp modelId="{604C8EDF-DD3E-4B84-83DC-4C9245940750}">
      <dsp:nvSpPr>
        <dsp:cNvPr id="0" name=""/>
        <dsp:cNvSpPr/>
      </dsp:nvSpPr>
      <dsp:spPr>
        <a:xfrm>
          <a:off x="6592813" y="0"/>
          <a:ext cx="2737277" cy="3101974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Behavioural deficits: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Attentional problems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Poor social/adaptive functioning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Impulsivity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Lying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Stealing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Chemical dependency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Inappropriate sexual </a:t>
          </a:r>
          <a:r>
            <a:rPr lang="en-US" sz="1300" kern="1200" dirty="0" err="1" smtClean="0"/>
            <a:t>behaviour</a:t>
          </a: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Mental health problems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6592813" y="0"/>
        <a:ext cx="2737277" cy="3101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6A308-C631-4A70-8565-E506C4BEC9E0}">
      <dsp:nvSpPr>
        <dsp:cNvPr id="0" name=""/>
        <dsp:cNvSpPr/>
      </dsp:nvSpPr>
      <dsp:spPr>
        <a:xfrm>
          <a:off x="0" y="833824"/>
          <a:ext cx="7731125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0DD26-F4B7-49DE-B800-06F81E424A2D}">
      <dsp:nvSpPr>
        <dsp:cNvPr id="0" name=""/>
        <dsp:cNvSpPr/>
      </dsp:nvSpPr>
      <dsp:spPr>
        <a:xfrm>
          <a:off x="361239" y="88149"/>
          <a:ext cx="6437522" cy="8830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Highest estimated prevalence of alcohol use during pregnancy in the world - 60.4% (</a:t>
          </a:r>
          <a:r>
            <a:rPr lang="en-US" sz="1100" kern="1200" dirty="0" err="1" smtClean="0"/>
            <a:t>Poplova</a:t>
          </a:r>
          <a:r>
            <a:rPr lang="en-US" sz="1100" kern="1200" dirty="0" smtClean="0"/>
            <a:t> et al, 2017)</a:t>
          </a:r>
          <a:endParaRPr lang="en-US" sz="1100" kern="1200" dirty="0"/>
        </a:p>
      </dsp:txBody>
      <dsp:txXfrm>
        <a:off x="404348" y="131258"/>
        <a:ext cx="6351304" cy="796877"/>
      </dsp:txXfrm>
    </dsp:sp>
    <dsp:sp modelId="{58A1730B-4469-4568-A314-ACFFB4A0B785}">
      <dsp:nvSpPr>
        <dsp:cNvPr id="0" name=""/>
        <dsp:cNvSpPr/>
      </dsp:nvSpPr>
      <dsp:spPr>
        <a:xfrm>
          <a:off x="0" y="1679240"/>
          <a:ext cx="7731125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5175944"/>
              <a:satOff val="22930"/>
              <a:lumOff val="-8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009531-265F-402B-9A1F-43FBBB61A0FF}">
      <dsp:nvSpPr>
        <dsp:cNvPr id="0" name=""/>
        <dsp:cNvSpPr/>
      </dsp:nvSpPr>
      <dsp:spPr>
        <a:xfrm>
          <a:off x="386178" y="1170424"/>
          <a:ext cx="6467799" cy="671176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63% of women in Ireland reported alcohol consumption during pregnancy (</a:t>
          </a:r>
          <a:r>
            <a:rPr lang="en-US" sz="1100" kern="1200" dirty="0" err="1" smtClean="0"/>
            <a:t>Coombe</a:t>
          </a:r>
          <a:r>
            <a:rPr lang="en-US" sz="1100" kern="1200" dirty="0" smtClean="0"/>
            <a:t> study, 2006)</a:t>
          </a:r>
          <a:endParaRPr lang="en-US" sz="1100" kern="1200" dirty="0"/>
        </a:p>
      </dsp:txBody>
      <dsp:txXfrm>
        <a:off x="418942" y="1203188"/>
        <a:ext cx="6402271" cy="605648"/>
      </dsp:txXfrm>
    </dsp:sp>
    <dsp:sp modelId="{687DD43D-5EDE-406A-85B1-394E1B682DAF}">
      <dsp:nvSpPr>
        <dsp:cNvPr id="0" name=""/>
        <dsp:cNvSpPr/>
      </dsp:nvSpPr>
      <dsp:spPr>
        <a:xfrm>
          <a:off x="0" y="2711686"/>
          <a:ext cx="7731125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DFD7EE-2999-4FFE-ADFC-CC56AAAA75FB}">
      <dsp:nvSpPr>
        <dsp:cNvPr id="0" name=""/>
        <dsp:cNvSpPr/>
      </dsp:nvSpPr>
      <dsp:spPr>
        <a:xfrm>
          <a:off x="386178" y="2015840"/>
          <a:ext cx="6519431" cy="858205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553" tIns="0" rIns="204553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75% of 15/16 year olds drink alcohol, of whom 28% binge drink (Health Research Board, 2016)</a:t>
          </a:r>
          <a:endParaRPr lang="en-US" sz="1100" kern="1200" dirty="0"/>
        </a:p>
      </dsp:txBody>
      <dsp:txXfrm>
        <a:off x="428072" y="2057734"/>
        <a:ext cx="6435643" cy="7744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7C39D-5378-4D3D-A4B6-3368A0A17EFE}">
      <dsp:nvSpPr>
        <dsp:cNvPr id="0" name=""/>
        <dsp:cNvSpPr/>
      </dsp:nvSpPr>
      <dsp:spPr>
        <a:xfrm rot="5400000">
          <a:off x="4722455" y="-1803547"/>
          <a:ext cx="1069419" cy="494792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Alcohol can cause a variety of birth defects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An “occasional drink may do no harm”</a:t>
          </a:r>
          <a:endParaRPr lang="en-US" sz="2100" kern="1200" dirty="0"/>
        </a:p>
      </dsp:txBody>
      <dsp:txXfrm rot="-5400000">
        <a:off x="2783205" y="187908"/>
        <a:ext cx="4895715" cy="965009"/>
      </dsp:txXfrm>
    </dsp:sp>
    <dsp:sp modelId="{FFBD1AD8-2CEA-4D39-9673-3DE2BE9B6D89}">
      <dsp:nvSpPr>
        <dsp:cNvPr id="0" name=""/>
        <dsp:cNvSpPr/>
      </dsp:nvSpPr>
      <dsp:spPr>
        <a:xfrm>
          <a:off x="0" y="2025"/>
          <a:ext cx="2783205" cy="13367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National Alcohol Policy 1996</a:t>
          </a:r>
          <a:endParaRPr lang="en-US" sz="2700" kern="1200" dirty="0"/>
        </a:p>
      </dsp:txBody>
      <dsp:txXfrm>
        <a:off x="65256" y="67281"/>
        <a:ext cx="2652693" cy="1206262"/>
      </dsp:txXfrm>
    </dsp:sp>
    <dsp:sp modelId="{6E0E2DC7-8D35-49B7-A5A2-2F1F2CE61237}">
      <dsp:nvSpPr>
        <dsp:cNvPr id="0" name=""/>
        <dsp:cNvSpPr/>
      </dsp:nvSpPr>
      <dsp:spPr>
        <a:xfrm rot="5400000">
          <a:off x="4722455" y="-399934"/>
          <a:ext cx="1069419" cy="4947920"/>
        </a:xfrm>
        <a:prstGeom prst="round2SameRect">
          <a:avLst/>
        </a:prstGeom>
        <a:solidFill>
          <a:schemeClr val="accent2">
            <a:tint val="40000"/>
            <a:alpha val="90000"/>
            <a:hueOff val="-5472993"/>
            <a:satOff val="15661"/>
            <a:lumOff val="-104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472993"/>
              <a:satOff val="15661"/>
              <a:lumOff val="-10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Fleeting reference to pregnancy &amp; alcohol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Alcohol avoidance – driving, sport, water, machinery, DIY, workplace &amp; pregnancy</a:t>
          </a:r>
          <a:endParaRPr lang="en-US" sz="2100" kern="1200" dirty="0"/>
        </a:p>
      </dsp:txBody>
      <dsp:txXfrm rot="-5400000">
        <a:off x="2783205" y="1591521"/>
        <a:ext cx="4895715" cy="965009"/>
      </dsp:txXfrm>
    </dsp:sp>
    <dsp:sp modelId="{CE9BB785-A9ED-451A-AFDE-0684262CB055}">
      <dsp:nvSpPr>
        <dsp:cNvPr id="0" name=""/>
        <dsp:cNvSpPr/>
      </dsp:nvSpPr>
      <dsp:spPr>
        <a:xfrm>
          <a:off x="0" y="1405638"/>
          <a:ext cx="2783205" cy="1336774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Strategic Task Force on Alcohol 2002/2004</a:t>
          </a:r>
          <a:endParaRPr lang="en-US" sz="2700" kern="1200" dirty="0"/>
        </a:p>
      </dsp:txBody>
      <dsp:txXfrm>
        <a:off x="65256" y="1470894"/>
        <a:ext cx="2652693" cy="1206262"/>
      </dsp:txXfrm>
    </dsp:sp>
    <dsp:sp modelId="{C3FF1DEC-4265-4FB3-A3EF-C8933BBAE122}">
      <dsp:nvSpPr>
        <dsp:cNvPr id="0" name=""/>
        <dsp:cNvSpPr/>
      </dsp:nvSpPr>
      <dsp:spPr>
        <a:xfrm rot="5400000">
          <a:off x="4722455" y="1003678"/>
          <a:ext cx="1069419" cy="4947920"/>
        </a:xfrm>
        <a:prstGeom prst="round2SameRect">
          <a:avLst/>
        </a:prstGeom>
        <a:solidFill>
          <a:schemeClr val="accent2">
            <a:tint val="40000"/>
            <a:alpha val="90000"/>
            <a:hueOff val="-10945986"/>
            <a:satOff val="31321"/>
            <a:lumOff val="-208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0945986"/>
              <a:satOff val="31321"/>
              <a:lumOff val="-2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Aim to reduce alcohol during pregnancy to reduce number of children born with Foetal Alcohol Disorders</a:t>
          </a:r>
          <a:endParaRPr lang="en-US" sz="2100" kern="1200" dirty="0"/>
        </a:p>
      </dsp:txBody>
      <dsp:txXfrm rot="-5400000">
        <a:off x="2783205" y="2995134"/>
        <a:ext cx="4895715" cy="965009"/>
      </dsp:txXfrm>
    </dsp:sp>
    <dsp:sp modelId="{8066EAD2-947E-408B-B001-C07891E1EA3B}">
      <dsp:nvSpPr>
        <dsp:cNvPr id="0" name=""/>
        <dsp:cNvSpPr/>
      </dsp:nvSpPr>
      <dsp:spPr>
        <a:xfrm>
          <a:off x="0" y="2809251"/>
          <a:ext cx="2783205" cy="1336774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EU Strategy 2006</a:t>
          </a:r>
          <a:endParaRPr lang="en-US" sz="2700" kern="1200" dirty="0"/>
        </a:p>
      </dsp:txBody>
      <dsp:txXfrm>
        <a:off x="65256" y="2874507"/>
        <a:ext cx="2652693" cy="12062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CF258-63B3-466F-A420-205EE7ABCDDD}">
      <dsp:nvSpPr>
        <dsp:cNvPr id="0" name=""/>
        <dsp:cNvSpPr/>
      </dsp:nvSpPr>
      <dsp:spPr>
        <a:xfrm rot="5400000">
          <a:off x="4738528" y="-1823700"/>
          <a:ext cx="1037272" cy="494792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Brief reference made to damage caused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4,500 children/year at risk of FAS/FASD</a:t>
          </a:r>
          <a:endParaRPr lang="en-US" sz="2000" kern="1200" dirty="0"/>
        </a:p>
      </dsp:txBody>
      <dsp:txXfrm rot="-5400000">
        <a:off x="2783205" y="182258"/>
        <a:ext cx="4897285" cy="936002"/>
      </dsp:txXfrm>
    </dsp:sp>
    <dsp:sp modelId="{4EE2E480-3592-4133-A94D-B8D180D25EB7}">
      <dsp:nvSpPr>
        <dsp:cNvPr id="0" name=""/>
        <dsp:cNvSpPr/>
      </dsp:nvSpPr>
      <dsp:spPr>
        <a:xfrm>
          <a:off x="0" y="1964"/>
          <a:ext cx="2783205" cy="12965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HSE, ‘Alcohol Related Harm in Ireland’ (2008)</a:t>
          </a:r>
          <a:endParaRPr lang="en-US" sz="2600" kern="1200" dirty="0"/>
        </a:p>
      </dsp:txBody>
      <dsp:txXfrm>
        <a:off x="63294" y="65258"/>
        <a:ext cx="2656617" cy="1170002"/>
      </dsp:txXfrm>
    </dsp:sp>
    <dsp:sp modelId="{A50FED1D-17FE-4266-A7D0-44DFAA0268E9}">
      <dsp:nvSpPr>
        <dsp:cNvPr id="0" name=""/>
        <dsp:cNvSpPr/>
      </dsp:nvSpPr>
      <dsp:spPr>
        <a:xfrm rot="5400000">
          <a:off x="4738528" y="-462280"/>
          <a:ext cx="1037272" cy="4947920"/>
        </a:xfrm>
        <a:prstGeom prst="round2SameRect">
          <a:avLst/>
        </a:prstGeom>
        <a:solidFill>
          <a:schemeClr val="accent2">
            <a:tint val="40000"/>
            <a:alpha val="90000"/>
            <a:hueOff val="-5472993"/>
            <a:satOff val="15661"/>
            <a:lumOff val="-104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472993"/>
              <a:satOff val="15661"/>
              <a:lumOff val="-10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Dealt with under “[E]</a:t>
          </a:r>
          <a:r>
            <a:rPr lang="en-US" sz="2000" kern="1200" dirty="0" err="1" smtClean="0"/>
            <a:t>ffects</a:t>
          </a:r>
          <a:r>
            <a:rPr lang="en-US" sz="2000" kern="1200" dirty="0" smtClean="0"/>
            <a:t> of alcohol on education”</a:t>
          </a:r>
          <a:endParaRPr lang="en-US" sz="2000" kern="1200" dirty="0"/>
        </a:p>
      </dsp:txBody>
      <dsp:txXfrm rot="-5400000">
        <a:off x="2783205" y="1543678"/>
        <a:ext cx="4897285" cy="936002"/>
      </dsp:txXfrm>
    </dsp:sp>
    <dsp:sp modelId="{C0993B57-7A94-4B06-B96E-845FAE41ADDE}">
      <dsp:nvSpPr>
        <dsp:cNvPr id="0" name=""/>
        <dsp:cNvSpPr/>
      </dsp:nvSpPr>
      <dsp:spPr>
        <a:xfrm>
          <a:off x="0" y="1363384"/>
          <a:ext cx="2783205" cy="1296590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Health Research Board Report (2009)</a:t>
          </a:r>
          <a:endParaRPr lang="en-US" sz="2600" kern="1200" dirty="0"/>
        </a:p>
      </dsp:txBody>
      <dsp:txXfrm>
        <a:off x="63294" y="1426678"/>
        <a:ext cx="2656617" cy="1170002"/>
      </dsp:txXfrm>
    </dsp:sp>
    <dsp:sp modelId="{EDB73606-38CD-4EA6-8CA7-65EA67475662}">
      <dsp:nvSpPr>
        <dsp:cNvPr id="0" name=""/>
        <dsp:cNvSpPr/>
      </dsp:nvSpPr>
      <dsp:spPr>
        <a:xfrm rot="5400000">
          <a:off x="4738528" y="899140"/>
          <a:ext cx="1037272" cy="4947920"/>
        </a:xfrm>
        <a:prstGeom prst="round2SameRect">
          <a:avLst/>
        </a:prstGeom>
        <a:solidFill>
          <a:schemeClr val="accent2">
            <a:tint val="40000"/>
            <a:alpha val="90000"/>
            <a:hueOff val="-10945986"/>
            <a:satOff val="31321"/>
            <a:lumOff val="-208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0945986"/>
              <a:satOff val="31321"/>
              <a:lumOff val="-2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Acknowledges under-reporting of FASD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Highlights need to raise awareness and increase public knowledge of risks</a:t>
          </a:r>
          <a:endParaRPr lang="en-US" sz="2000" kern="1200" dirty="0"/>
        </a:p>
      </dsp:txBody>
      <dsp:txXfrm rot="-5400000">
        <a:off x="2783205" y="2905099"/>
        <a:ext cx="4897285" cy="936002"/>
      </dsp:txXfrm>
    </dsp:sp>
    <dsp:sp modelId="{31D09EC3-E961-4B24-939E-60F52DAC7EDA}">
      <dsp:nvSpPr>
        <dsp:cNvPr id="0" name=""/>
        <dsp:cNvSpPr/>
      </dsp:nvSpPr>
      <dsp:spPr>
        <a:xfrm>
          <a:off x="0" y="2724804"/>
          <a:ext cx="2783205" cy="1296590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National Drugs Strategy (2009 – 2016)</a:t>
          </a:r>
          <a:endParaRPr lang="en-US" sz="2600" kern="1200" dirty="0"/>
        </a:p>
      </dsp:txBody>
      <dsp:txXfrm>
        <a:off x="63294" y="2788098"/>
        <a:ext cx="2656617" cy="1170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2AD3A-01F0-49D2-9D6E-D27AB3C0C0E3}">
      <dsp:nvSpPr>
        <dsp:cNvPr id="0" name=""/>
        <dsp:cNvSpPr/>
      </dsp:nvSpPr>
      <dsp:spPr>
        <a:xfrm rot="5400000">
          <a:off x="4016375" y="-922972"/>
          <a:ext cx="2481580" cy="494792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Maternity hospitals to strengthen methods of detecting alcohol abuse and support women to reduce intake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NWIHP to develop consistent approach to informing women about risks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Expanding addiction services for pregnant women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Responding to needs of women who are using alcohol in a harmful manner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 rot="-5400000">
        <a:off x="2783206" y="431338"/>
        <a:ext cx="4826779" cy="2239298"/>
      </dsp:txXfrm>
    </dsp:sp>
    <dsp:sp modelId="{5CE6CD88-30C5-4F95-A895-8BB8B215F6AA}">
      <dsp:nvSpPr>
        <dsp:cNvPr id="0" name=""/>
        <dsp:cNvSpPr/>
      </dsp:nvSpPr>
      <dsp:spPr>
        <a:xfrm>
          <a:off x="0" y="0"/>
          <a:ext cx="2783205" cy="31019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Department of Health, ‘Reducing Harm, Supporting Recovery’ (July 2017)</a:t>
          </a:r>
          <a:endParaRPr lang="en-US" sz="2900" kern="1200" dirty="0"/>
        </a:p>
      </dsp:txBody>
      <dsp:txXfrm>
        <a:off x="135865" y="135865"/>
        <a:ext cx="2511475" cy="28302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86D1F-E78A-49D6-82A5-EBDE6CAA8B1A}">
      <dsp:nvSpPr>
        <dsp:cNvPr id="0" name=""/>
        <dsp:cNvSpPr/>
      </dsp:nvSpPr>
      <dsp:spPr>
        <a:xfrm rot="10800000">
          <a:off x="1510263" y="2110"/>
          <a:ext cx="5141198" cy="86120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76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Clarity on protection under Constitution and legislation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 rot="10800000">
        <a:off x="1725563" y="2110"/>
        <a:ext cx="4925898" cy="861201"/>
      </dsp:txXfrm>
    </dsp:sp>
    <dsp:sp modelId="{CA2332A7-2933-45AD-B92B-CC6204C07CAC}">
      <dsp:nvSpPr>
        <dsp:cNvPr id="0" name=""/>
        <dsp:cNvSpPr/>
      </dsp:nvSpPr>
      <dsp:spPr>
        <a:xfrm>
          <a:off x="1079663" y="2110"/>
          <a:ext cx="861201" cy="86120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E51BF9-1D5F-4BDD-95FF-E3DA1939762F}">
      <dsp:nvSpPr>
        <dsp:cNvPr id="0" name=""/>
        <dsp:cNvSpPr/>
      </dsp:nvSpPr>
      <dsp:spPr>
        <a:xfrm rot="10800000">
          <a:off x="1551804" y="1128697"/>
          <a:ext cx="5141198" cy="86120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76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Existing</a:t>
          </a:r>
          <a:r>
            <a:rPr lang="en-US" sz="1600" kern="1200" baseline="0" dirty="0" smtClean="0"/>
            <a:t> policies must be implemented</a:t>
          </a:r>
          <a:endParaRPr lang="en-US" sz="1600" kern="1200" dirty="0"/>
        </a:p>
      </dsp:txBody>
      <dsp:txXfrm rot="10800000">
        <a:off x="1767104" y="1128697"/>
        <a:ext cx="4925898" cy="861201"/>
      </dsp:txXfrm>
    </dsp:sp>
    <dsp:sp modelId="{34A13089-85FC-41EE-9CAE-665AFC2F78D2}">
      <dsp:nvSpPr>
        <dsp:cNvPr id="0" name=""/>
        <dsp:cNvSpPr/>
      </dsp:nvSpPr>
      <dsp:spPr>
        <a:xfrm>
          <a:off x="1079663" y="1120386"/>
          <a:ext cx="861201" cy="86120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CEC33-575B-407A-A79E-F1B7D15952A6}">
      <dsp:nvSpPr>
        <dsp:cNvPr id="0" name=""/>
        <dsp:cNvSpPr/>
      </dsp:nvSpPr>
      <dsp:spPr>
        <a:xfrm rot="10800000">
          <a:off x="1510263" y="2238663"/>
          <a:ext cx="5141198" cy="86120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976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gathered | Campaign | Public Health Bill enacted</a:t>
          </a:r>
        </a:p>
      </dsp:txBody>
      <dsp:txXfrm rot="10800000">
        <a:off x="1725563" y="2238663"/>
        <a:ext cx="4925898" cy="861201"/>
      </dsp:txXfrm>
    </dsp:sp>
    <dsp:sp modelId="{17C7BF78-60E3-4787-910C-4942A71F9C97}">
      <dsp:nvSpPr>
        <dsp:cNvPr id="0" name=""/>
        <dsp:cNvSpPr/>
      </dsp:nvSpPr>
      <dsp:spPr>
        <a:xfrm>
          <a:off x="1079663" y="2238663"/>
          <a:ext cx="861201" cy="86120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6978D-093D-42E0-856E-E3EB14FF8685}">
      <dsp:nvSpPr>
        <dsp:cNvPr id="0" name=""/>
        <dsp:cNvSpPr/>
      </dsp:nvSpPr>
      <dsp:spPr>
        <a:xfrm>
          <a:off x="1300" y="689352"/>
          <a:ext cx="1723270" cy="17232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Clarification of Law (Constitution &amp; legislation)</a:t>
          </a:r>
          <a:endParaRPr lang="en-US" sz="1400" kern="1200" dirty="0"/>
        </a:p>
      </dsp:txBody>
      <dsp:txXfrm>
        <a:off x="253667" y="941719"/>
        <a:ext cx="1218536" cy="1218536"/>
      </dsp:txXfrm>
    </dsp:sp>
    <dsp:sp modelId="{C2A03BE9-622F-4361-A71D-BCAC5D31A8CD}">
      <dsp:nvSpPr>
        <dsp:cNvPr id="0" name=""/>
        <dsp:cNvSpPr/>
      </dsp:nvSpPr>
      <dsp:spPr>
        <a:xfrm>
          <a:off x="1864500" y="1051238"/>
          <a:ext cx="999497" cy="999497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996983" y="1433446"/>
        <a:ext cx="734531" cy="235081"/>
      </dsp:txXfrm>
    </dsp:sp>
    <dsp:sp modelId="{826038B5-E635-45A9-91AB-F893C326AF5B}">
      <dsp:nvSpPr>
        <dsp:cNvPr id="0" name=""/>
        <dsp:cNvSpPr/>
      </dsp:nvSpPr>
      <dsp:spPr>
        <a:xfrm>
          <a:off x="3003927" y="689352"/>
          <a:ext cx="1723270" cy="17232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Implementation of health policy 2017- </a:t>
          </a:r>
          <a:r>
            <a:rPr lang="en-US" sz="1400" kern="1200" dirty="0" smtClean="0"/>
            <a:t>2025</a:t>
          </a:r>
          <a:endParaRPr lang="en-US" sz="1400" kern="1200" dirty="0"/>
        </a:p>
      </dsp:txBody>
      <dsp:txXfrm>
        <a:off x="3256294" y="941719"/>
        <a:ext cx="1218536" cy="1218536"/>
      </dsp:txXfrm>
    </dsp:sp>
    <dsp:sp modelId="{5F746C6A-2BEF-4752-BAA1-932D7F0894A5}">
      <dsp:nvSpPr>
        <dsp:cNvPr id="0" name=""/>
        <dsp:cNvSpPr/>
      </dsp:nvSpPr>
      <dsp:spPr>
        <a:xfrm>
          <a:off x="4867127" y="1051238"/>
          <a:ext cx="999497" cy="999497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999610" y="1257134"/>
        <a:ext cx="734531" cy="587705"/>
      </dsp:txXfrm>
    </dsp:sp>
    <dsp:sp modelId="{7153BA98-DEF0-456F-9929-DDD214324FEA}">
      <dsp:nvSpPr>
        <dsp:cNvPr id="0" name=""/>
        <dsp:cNvSpPr/>
      </dsp:nvSpPr>
      <dsp:spPr>
        <a:xfrm>
          <a:off x="6006554" y="689352"/>
          <a:ext cx="1723270" cy="17232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Reduction in FASD in best interest of child</a:t>
          </a:r>
          <a:endParaRPr lang="en-US" sz="1400" kern="1200" dirty="0"/>
        </a:p>
      </dsp:txBody>
      <dsp:txXfrm>
        <a:off x="6258921" y="941719"/>
        <a:ext cx="1218536" cy="1218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IE" smtClean="0"/>
              <a:t>05/09/2017</a:t>
            </a:r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E1963-36C1-4349-9743-73AAAA1F188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873130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IE" smtClean="0"/>
              <a:t>05/09/2017</a:t>
            </a:r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EF678-B7F0-4BD3-B066-165FEF127F1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95796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146B-36E9-44D4-B063-156E9940F3CB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8423-9D01-4474-B71C-5AB02DB1D8F6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88E6-5F17-4523-A48A-281B6F11E7B0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CB05-88EB-4F9E-8FF9-D7F116CC02CA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F326-22AD-4C13-93E6-0CC41F48D8D1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8716-9149-4B92-ACA1-4087806A4586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14A-54DA-428D-8678-645990F45ED8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562F-5375-46B4-B937-CB34CA4273BA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EE20-68B1-4E67-9158-4CC14C124EB3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09F7-CEA2-474E-8463-A89DCB4A48C2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C1BAB5D-9E44-4BA9-9C41-E7B64E4FD239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F03316A-27B8-482D-B0FF-62156F50A458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fiona.broughton@griffith.i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Protecting children in the context of prenatal exposure to alcohol in Ireland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Society of Legal Scholars 2017 108</a:t>
            </a:r>
            <a:r>
              <a:rPr lang="en-US" baseline="30000" dirty="0" smtClean="0"/>
              <a:t>th</a:t>
            </a:r>
            <a:r>
              <a:rPr lang="en-US" dirty="0" smtClean="0"/>
              <a:t> Annual Conference</a:t>
            </a:r>
          </a:p>
          <a:p>
            <a:endParaRPr lang="en-US" dirty="0"/>
          </a:p>
          <a:p>
            <a:r>
              <a:rPr lang="en-US" dirty="0" smtClean="0"/>
              <a:t>Dr. Fiona Broughton Coveney</a:t>
            </a:r>
          </a:p>
          <a:p>
            <a:endParaRPr lang="en-US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Changes necessary in the best interests of the child</a:t>
            </a:r>
            <a:r>
              <a:rPr lang="en-US" dirty="0"/>
              <a:t/>
            </a:r>
            <a:br>
              <a:rPr lang="en-US" dirty="0"/>
            </a:b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381084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4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438" y="939753"/>
            <a:ext cx="7729728" cy="2135956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FAS/FASD is a major children’s rights concern in </a:t>
            </a:r>
            <a:r>
              <a:rPr lang="en-US" sz="2000" dirty="0" err="1" smtClean="0"/>
              <a:t>ireland</a:t>
            </a:r>
            <a:endParaRPr lang="en-IE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04886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9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Dr. Fiona Broughton Coveney (PhD University College Cork)</a:t>
            </a:r>
          </a:p>
          <a:p>
            <a:pPr marL="0" indent="0">
              <a:buNone/>
            </a:pPr>
            <a:r>
              <a:rPr lang="en-US" dirty="0" smtClean="0"/>
              <a:t>Senior Lecturer &amp; </a:t>
            </a:r>
            <a:r>
              <a:rPr lang="en-US" dirty="0" err="1" smtClean="0"/>
              <a:t>Programme</a:t>
            </a:r>
            <a:r>
              <a:rPr lang="en-US" dirty="0" smtClean="0"/>
              <a:t> Director for Postgraduate Law</a:t>
            </a:r>
          </a:p>
          <a:p>
            <a:pPr marL="0" indent="0">
              <a:buNone/>
            </a:pPr>
            <a:r>
              <a:rPr lang="en-US" dirty="0" smtClean="0"/>
              <a:t>Griffith College Dublin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fiona.broughton@griffith.ie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6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Discussion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2638044"/>
            <a:ext cx="7935329" cy="3101983"/>
          </a:xfrm>
        </p:spPr>
        <p:txBody>
          <a:bodyPr/>
          <a:lstStyle/>
          <a:p>
            <a:r>
              <a:rPr lang="en-US" dirty="0" smtClean="0"/>
              <a:t>1 – Why is prenatal exposure to alcohol in Ireland a children’s rights concern?</a:t>
            </a:r>
          </a:p>
          <a:p>
            <a:endParaRPr lang="en-US" dirty="0"/>
          </a:p>
          <a:p>
            <a:r>
              <a:rPr lang="en-US" dirty="0" smtClean="0"/>
              <a:t>2 – What are Ireland’s legal and policy positions on alcohol use during pregnancy?</a:t>
            </a:r>
          </a:p>
          <a:p>
            <a:endParaRPr lang="en-US" dirty="0"/>
          </a:p>
          <a:p>
            <a:r>
              <a:rPr lang="en-US" dirty="0" smtClean="0"/>
              <a:t>3 – What changes are necessary in the best interests of children in Ireland?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5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48887"/>
            <a:ext cx="7729728" cy="210311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Why is prenatal exposure to alcohol a children’s rights concern in Ireland? </a:t>
            </a:r>
            <a:br>
              <a:rPr lang="en-US" dirty="0" smtClean="0"/>
            </a:br>
            <a:r>
              <a:rPr lang="en-US" sz="2000" dirty="0" smtClean="0"/>
              <a:t>A) Alcohol is harmful to the development of the child in the womb (Massey &amp; Massey, 2007)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134015"/>
              </p:ext>
            </p:extLst>
          </p:nvPr>
        </p:nvGraphicFramePr>
        <p:xfrm>
          <a:off x="1529470" y="2912745"/>
          <a:ext cx="9617897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8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Maternal alcohol consumption has Particular national relevance in Ireland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735770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7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48887"/>
            <a:ext cx="7729728" cy="17045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 – Ireland’s legal and policy position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A) at Law</a:t>
            </a:r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223782"/>
              </p:ext>
            </p:extLst>
          </p:nvPr>
        </p:nvGraphicFramePr>
        <p:xfrm>
          <a:off x="1047404" y="2344190"/>
          <a:ext cx="9700952" cy="43226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50476">
                  <a:extLst>
                    <a:ext uri="{9D8B030D-6E8A-4147-A177-3AD203B41FA5}">
                      <a16:colId xmlns:a16="http://schemas.microsoft.com/office/drawing/2014/main" val="378485133"/>
                    </a:ext>
                  </a:extLst>
                </a:gridCol>
                <a:gridCol w="4850476">
                  <a:extLst>
                    <a:ext uri="{9D8B030D-6E8A-4147-A177-3AD203B41FA5}">
                      <a16:colId xmlns:a16="http://schemas.microsoft.com/office/drawing/2014/main" val="3581199338"/>
                    </a:ext>
                  </a:extLst>
                </a:gridCol>
              </a:tblGrid>
              <a:tr h="893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Constitution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Legislation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299653"/>
                  </a:ext>
                </a:extLst>
              </a:tr>
              <a:tr h="342961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40.3.1°</a:t>
                      </a:r>
                      <a:r>
                        <a:rPr lang="en-US" baseline="0" dirty="0" smtClean="0"/>
                        <a:t> - right to have life preserved and defended (Walsh J 1980; Irvine J 2008; Humphreys J 2016)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="1" baseline="0" dirty="0" smtClean="0"/>
                        <a:t>40.3.3°</a:t>
                      </a:r>
                      <a:r>
                        <a:rPr lang="en-US" baseline="0" dirty="0" smtClean="0"/>
                        <a:t> - mixed messages from courts</a:t>
                      </a:r>
                    </a:p>
                    <a:p>
                      <a:r>
                        <a:rPr lang="en-US" i="1" baseline="0" dirty="0" smtClean="0"/>
                        <a:t>Baby O</a:t>
                      </a:r>
                      <a:r>
                        <a:rPr lang="en-US" baseline="0" dirty="0" smtClean="0"/>
                        <a:t> [2002]; </a:t>
                      </a:r>
                      <a:r>
                        <a:rPr lang="en-US" i="1" baseline="0" dirty="0" err="1" smtClean="0"/>
                        <a:t>Ugbelase</a:t>
                      </a:r>
                      <a:r>
                        <a:rPr lang="en-US" baseline="0" dirty="0" smtClean="0"/>
                        <a:t> [2010]  v</a:t>
                      </a:r>
                    </a:p>
                    <a:p>
                      <a:r>
                        <a:rPr lang="en-US" i="1" baseline="0" dirty="0" smtClean="0"/>
                        <a:t>E(O)</a:t>
                      </a:r>
                      <a:r>
                        <a:rPr lang="en-US" baseline="0" dirty="0" smtClean="0"/>
                        <a:t> [2008]; </a:t>
                      </a:r>
                      <a:r>
                        <a:rPr lang="en-US" i="1" baseline="0" dirty="0" smtClean="0"/>
                        <a:t>M(IR)</a:t>
                      </a:r>
                      <a:r>
                        <a:rPr lang="en-US" baseline="0" dirty="0" smtClean="0"/>
                        <a:t>[2016]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="1" baseline="0" dirty="0" smtClean="0"/>
                        <a:t>42A </a:t>
                      </a:r>
                      <a:r>
                        <a:rPr lang="en-US" baseline="0" dirty="0" smtClean="0"/>
                        <a:t>– protects “all” children  (Humphreys J 2016) 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Child Care Act 1991 </a:t>
                      </a:r>
                      <a:r>
                        <a:rPr lang="en-US" dirty="0" smtClean="0"/>
                        <a:t>(as amended)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S. 3 “to promote the welfare of children in its area  who are not receiving adequate care and</a:t>
                      </a:r>
                      <a:r>
                        <a:rPr lang="en-US" baseline="0" dirty="0" smtClean="0"/>
                        <a:t> protection […] take such steps as it sees requisite to identify children who are not receiving adequate care and protection”.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82439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3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Ireland’s legal and policy position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B) In Policy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670139"/>
              </p:ext>
            </p:extLst>
          </p:nvPr>
        </p:nvGraphicFramePr>
        <p:xfrm>
          <a:off x="2230438" y="2227811"/>
          <a:ext cx="7731125" cy="4148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4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Ireland’s legal and policy position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B) </a:t>
            </a:r>
            <a:r>
              <a:rPr lang="en-US" dirty="0" smtClean="0"/>
              <a:t>Policy continued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196566"/>
              </p:ext>
            </p:extLst>
          </p:nvPr>
        </p:nvGraphicFramePr>
        <p:xfrm>
          <a:off x="2230438" y="2302625"/>
          <a:ext cx="773112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2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Ireland’s legal and policy position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B) Policy continued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recommendations of National Drugs Strategy (2009 – 2016):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Public Health (Alcohol) Bill 2015</a:t>
            </a:r>
          </a:p>
          <a:p>
            <a:r>
              <a:rPr lang="en-US" dirty="0" smtClean="0"/>
              <a:t>Health labelling of alcohol products and promotional material (e.g., warnings, advice - including for pregnancy)</a:t>
            </a:r>
          </a:p>
          <a:p>
            <a:r>
              <a:rPr lang="en-US" dirty="0" smtClean="0"/>
              <a:t>Alcohol Action Ireland wary of measures</a:t>
            </a:r>
          </a:p>
          <a:p>
            <a:r>
              <a:rPr lang="en-US" dirty="0" smtClean="0"/>
              <a:t>Poised to be law by the end of the year</a:t>
            </a:r>
          </a:p>
          <a:p>
            <a:pPr marL="0" indent="0">
              <a:buNone/>
            </a:pPr>
            <a:endParaRPr lang="en-US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5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Ireland’s legal and policy position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B) Policy continued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887169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5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501</TotalTime>
  <Words>672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Parcel</vt:lpstr>
      <vt:lpstr>Protecting children in the context of prenatal exposure to alcohol in Ireland </vt:lpstr>
      <vt:lpstr>Structure of Discussion</vt:lpstr>
      <vt:lpstr> 1. Why is prenatal exposure to alcohol a children’s rights concern in Ireland?  A) Alcohol is harmful to the development of the child in the womb (Massey &amp; Massey, 2007)  </vt:lpstr>
      <vt:lpstr>b. Maternal alcohol consumption has Particular national relevance in Ireland</vt:lpstr>
      <vt:lpstr>2 – Ireland’s legal and policy position  A) at Law</vt:lpstr>
      <vt:lpstr>2. Ireland’s legal and policy position  B) In Policy</vt:lpstr>
      <vt:lpstr>2. Ireland’s legal and policy position  B) Policy continued</vt:lpstr>
      <vt:lpstr>2. Ireland’s legal and policy position  B) Policy continued</vt:lpstr>
      <vt:lpstr>2. Ireland’s legal and policy position  B) Policy continued</vt:lpstr>
      <vt:lpstr>3. Changes necessary in the best interests of the child </vt:lpstr>
      <vt:lpstr>ConcLusion  FAS/FASD is a major children’s rights concern in ireland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children in the context of prenatal exposure to alcohol in Ireland</dc:title>
  <dc:creator>Fiona Broughton</dc:creator>
  <cp:lastModifiedBy>Fiona Broughton</cp:lastModifiedBy>
  <cp:revision>30</cp:revision>
  <cp:lastPrinted>2017-08-31T13:26:28Z</cp:lastPrinted>
  <dcterms:created xsi:type="dcterms:W3CDTF">2017-08-29T13:20:16Z</dcterms:created>
  <dcterms:modified xsi:type="dcterms:W3CDTF">2017-09-12T13:03:09Z</dcterms:modified>
</cp:coreProperties>
</file>